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32"/>
  </p:notesMasterIdLst>
  <p:sldIdLst>
    <p:sldId id="256" r:id="rId2"/>
    <p:sldId id="264" r:id="rId3"/>
    <p:sldId id="258" r:id="rId4"/>
    <p:sldId id="259" r:id="rId5"/>
    <p:sldId id="260" r:id="rId6"/>
    <p:sldId id="262" r:id="rId7"/>
    <p:sldId id="272" r:id="rId8"/>
    <p:sldId id="273" r:id="rId9"/>
    <p:sldId id="274" r:id="rId10"/>
    <p:sldId id="275" r:id="rId11"/>
    <p:sldId id="276" r:id="rId12"/>
    <p:sldId id="265" r:id="rId13"/>
    <p:sldId id="266" r:id="rId14"/>
    <p:sldId id="267" r:id="rId15"/>
    <p:sldId id="287" r:id="rId16"/>
    <p:sldId id="277" r:id="rId17"/>
    <p:sldId id="268" r:id="rId18"/>
    <p:sldId id="278" r:id="rId19"/>
    <p:sldId id="279" r:id="rId20"/>
    <p:sldId id="280" r:id="rId21"/>
    <p:sldId id="285" r:id="rId22"/>
    <p:sldId id="281" r:id="rId23"/>
    <p:sldId id="288" r:id="rId24"/>
    <p:sldId id="269" r:id="rId25"/>
    <p:sldId id="282" r:id="rId26"/>
    <p:sldId id="283" r:id="rId27"/>
    <p:sldId id="270" r:id="rId28"/>
    <p:sldId id="284" r:id="rId29"/>
    <p:sldId id="271" r:id="rId30"/>
    <p:sldId id="263" r:id="rId31"/>
  </p:sldIdLst>
  <p:sldSz cx="14630400" cy="8229600"/>
  <p:notesSz cx="8229600" cy="14630400"/>
  <p:embeddedFontLst>
    <p:embeddedFont>
      <p:font typeface="Heebo Light" pitchFamily="2" charset="-79"/>
      <p:regular r:id="rId33"/>
    </p:embeddedFont>
    <p:embeddedFont>
      <p:font typeface="Montserrat" panose="00000500000000000000" pitchFamily="2" charset="0"/>
      <p:regular r:id="rId34"/>
      <p:bold r:id="rId35"/>
      <p:italic r:id="rId36"/>
      <p:boldItalic r:id="rId37"/>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98" autoAdjust="0"/>
    <p:restoredTop sz="86424" autoAdjust="0"/>
  </p:normalViewPr>
  <p:slideViewPr>
    <p:cSldViewPr snapToGrid="0" snapToObjects="1">
      <p:cViewPr varScale="1">
        <p:scale>
          <a:sx n="43" d="100"/>
          <a:sy n="43" d="100"/>
        </p:scale>
        <p:origin x="60" y="246"/>
      </p:cViewPr>
      <p:guideLst/>
    </p:cSldViewPr>
  </p:slideViewPr>
  <p:outlineViewPr>
    <p:cViewPr>
      <p:scale>
        <a:sx n="33" d="100"/>
        <a:sy n="33" d="100"/>
      </p:scale>
      <p:origin x="0" y="-63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144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L'inflammation est une réponse naturelle de l'organisme face à une agression, comme une infection ou un traumatisme.
Lorsque l'inflammation persiste sans traitement, elle peut mener à des maladies parodontales qui peuvent entraîner la perte des structures de soutien des dents.
L'étude de l'histopathogénie des maladies parodontales nous permet de mieux comprendre les processus cellulaires et moléculaires qui contribuent à la progression de ces pathologies.
Cette étude se concentre sur l'analyse des mécanismes inflammatoires, l'impact des médiateurs immunitaires, et les réponses tissulaires qui mènent à la destruction des tissus parodontaux.
Une meilleure compréhension de ces mécanismes est essentielle pour développer des stratégies thérapeutiques plus efficaces contre les maladies parodontales.
</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Voici les notes d'intervention pour cette diapositive :
L'inflammation est la réponse de l'organisme à une agression, qu'elle soit d'origine bactérienne, thermique ou physique
Elle se produit dans le tissu conjonctif vascularisé et nécessite la présence d'éléments vasculaires
Le but de l'inflammation est d'éliminer la cause de l'agression et de réparer les tissus lésés
C'est un ensemble de modifications au niveau tissulaire, vasculaire et hormonal, à la fois locales et générales
La définition souligne que l'inflammation est un processus complexe impliquant différents mécanismes pour rétablir l'équilibre biologique de l'organisme
</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581892" y="641866"/>
            <a:ext cx="9942022" cy="6145128"/>
          </a:xfrm>
          <a:prstGeom prst="rect">
            <a:avLst/>
          </a:prstGeom>
          <a:noFill/>
          <a:ln/>
        </p:spPr>
        <p:txBody>
          <a:bodyPr wrap="square" lIns="0" tIns="0" rIns="0" bIns="0" rtlCol="0" anchor="t"/>
          <a:lstStyle/>
          <a:p>
            <a:pPr marL="0" indent="0">
              <a:lnSpc>
                <a:spcPts val="9100"/>
              </a:lnSpc>
              <a:buNone/>
            </a:pPr>
            <a:r>
              <a:rPr lang="en-US" sz="7250" dirty="0">
                <a:solidFill>
                  <a:srgbClr val="F2F0F4"/>
                </a:solidFill>
                <a:latin typeface="Montserrat" pitchFamily="34" charset="0"/>
                <a:ea typeface="Montserrat" pitchFamily="34" charset="-122"/>
                <a:cs typeface="Montserrat" pitchFamily="34" charset="-120"/>
              </a:rPr>
              <a:t>Inflammation</a:t>
            </a:r>
          </a:p>
          <a:p>
            <a:pPr marL="0" indent="0">
              <a:lnSpc>
                <a:spcPts val="9100"/>
              </a:lnSpc>
              <a:buNone/>
            </a:pPr>
            <a:r>
              <a:rPr lang="en-US" sz="7250" dirty="0">
                <a:solidFill>
                  <a:srgbClr val="F2F0F4"/>
                </a:solidFill>
                <a:latin typeface="Montserrat" pitchFamily="34" charset="0"/>
                <a:ea typeface="Montserrat" pitchFamily="34" charset="-122"/>
                <a:cs typeface="Montserrat" pitchFamily="34" charset="-120"/>
              </a:rPr>
              <a:t>           et </a:t>
            </a:r>
          </a:p>
          <a:p>
            <a:pPr marL="0" indent="0">
              <a:lnSpc>
                <a:spcPts val="9100"/>
              </a:lnSpc>
              <a:buNone/>
            </a:pPr>
            <a:r>
              <a:rPr lang="en-US" sz="7250" dirty="0" err="1">
                <a:solidFill>
                  <a:srgbClr val="F2F0F4"/>
                </a:solidFill>
                <a:latin typeface="Montserrat" pitchFamily="34" charset="0"/>
                <a:ea typeface="Montserrat" pitchFamily="34" charset="-122"/>
                <a:cs typeface="Montserrat" pitchFamily="34" charset="-120"/>
              </a:rPr>
              <a:t>histopathogénie</a:t>
            </a:r>
            <a:r>
              <a:rPr lang="en-US" sz="7250" dirty="0">
                <a:solidFill>
                  <a:srgbClr val="F2F0F4"/>
                </a:solidFill>
                <a:latin typeface="Montserrat" pitchFamily="34" charset="0"/>
                <a:ea typeface="Montserrat" pitchFamily="34" charset="-122"/>
                <a:cs typeface="Montserrat" pitchFamily="34" charset="-120"/>
              </a:rPr>
              <a:t> </a:t>
            </a:r>
          </a:p>
          <a:p>
            <a:pPr marL="0" indent="0">
              <a:lnSpc>
                <a:spcPts val="9100"/>
              </a:lnSpc>
              <a:buNone/>
            </a:pPr>
            <a:r>
              <a:rPr lang="en-US" sz="7250" dirty="0">
                <a:solidFill>
                  <a:srgbClr val="F2F0F4"/>
                </a:solidFill>
                <a:latin typeface="Montserrat" pitchFamily="34" charset="0"/>
                <a:ea typeface="Montserrat" pitchFamily="34" charset="-122"/>
                <a:cs typeface="Montserrat" pitchFamily="34" charset="-120"/>
              </a:rPr>
              <a:t>   des maladies              </a:t>
            </a:r>
            <a:r>
              <a:rPr lang="en-US" sz="7250" dirty="0" err="1">
                <a:solidFill>
                  <a:srgbClr val="F2F0F4"/>
                </a:solidFill>
                <a:latin typeface="Montserrat" pitchFamily="34" charset="0"/>
                <a:ea typeface="Montserrat" pitchFamily="34" charset="-122"/>
                <a:cs typeface="Montserrat" pitchFamily="34" charset="-120"/>
              </a:rPr>
              <a:t>parodontales</a:t>
            </a:r>
            <a:endParaRPr lang="en-US" sz="7250" dirty="0"/>
          </a:p>
        </p:txBody>
      </p:sp>
      <p:sp>
        <p:nvSpPr>
          <p:cNvPr id="3" name="Text 1"/>
          <p:cNvSpPr/>
          <p:nvPr/>
        </p:nvSpPr>
        <p:spPr>
          <a:xfrm>
            <a:off x="1879044" y="6786994"/>
            <a:ext cx="12751356" cy="429578"/>
          </a:xfrm>
          <a:prstGeom prst="rect">
            <a:avLst/>
          </a:prstGeom>
          <a:noFill/>
          <a:ln/>
        </p:spPr>
        <p:txBody>
          <a:bodyPr wrap="none" lIns="0" tIns="0" rIns="0" bIns="0" rtlCol="0" anchor="t"/>
          <a:lstStyle/>
          <a:p>
            <a:pPr marL="0" indent="0" algn="ctr">
              <a:lnSpc>
                <a:spcPts val="3350"/>
              </a:lnSpc>
              <a:buNone/>
            </a:pPr>
            <a:r>
              <a:rPr lang="en-US" sz="2100" dirty="0">
                <a:solidFill>
                  <a:srgbClr val="DCD7E5"/>
                </a:solidFill>
                <a:latin typeface="Heebo Light" pitchFamily="34" charset="0"/>
                <a:ea typeface="Heebo Light" pitchFamily="34" charset="-122"/>
                <a:cs typeface="Heebo Light" pitchFamily="34" charset="-120"/>
              </a:rPr>
              <a:t>Dr ZERROUKI</a:t>
            </a:r>
            <a:endParaRPr lang="en-US" sz="2100" dirty="0"/>
          </a:p>
        </p:txBody>
      </p:sp>
      <p:pic>
        <p:nvPicPr>
          <p:cNvPr id="4" name="Image 3">
            <a:extLst>
              <a:ext uri="{FF2B5EF4-FFF2-40B4-BE49-F238E27FC236}">
                <a16:creationId xmlns:a16="http://schemas.microsoft.com/office/drawing/2014/main" id="{CDFAF4D2-89B3-B68E-8745-3D3841D2D6F3}"/>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756669" y="199506"/>
            <a:ext cx="3873731" cy="581059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37C0F0C0-3FE4-DE0B-D918-5BF9C5B2C3B0}"/>
              </a:ext>
            </a:extLst>
          </p:cNvPr>
          <p:cNvSpPr txBox="1"/>
          <p:nvPr/>
        </p:nvSpPr>
        <p:spPr>
          <a:xfrm>
            <a:off x="282634" y="-358220"/>
            <a:ext cx="13799126" cy="8170955"/>
          </a:xfrm>
          <a:prstGeom prst="rect">
            <a:avLst/>
          </a:prstGeom>
          <a:noFill/>
        </p:spPr>
        <p:txBody>
          <a:bodyPr wrap="square">
            <a:spAutoFit/>
          </a:bodyPr>
          <a:lstStyle/>
          <a:p>
            <a:pPr algn="just">
              <a:lnSpc>
                <a:spcPct val="107000"/>
              </a:lnSpc>
              <a:spcAft>
                <a:spcPts val="800"/>
              </a:spcAft>
              <a:tabLst>
                <a:tab pos="1733550" algn="l"/>
              </a:tabLst>
            </a:pPr>
            <a:r>
              <a:rPr lang="fr-FR" sz="2800" kern="100" dirty="0">
                <a:effectLst/>
                <a:latin typeface="Calibri" panose="020F0502020204030204" pitchFamily="34" charset="0"/>
                <a:ea typeface="Calibri" panose="020F0502020204030204" pitchFamily="34" charset="0"/>
                <a:cs typeface="Arial" panose="020B0604020202020204" pitchFamily="34" charset="0"/>
              </a:rPr>
              <a:t> </a:t>
            </a:r>
          </a:p>
          <a:p>
            <a:pPr algn="ctr">
              <a:lnSpc>
                <a:spcPct val="107000"/>
              </a:lnSpc>
              <a:spcAft>
                <a:spcPts val="800"/>
              </a:spcAft>
              <a:tabLst>
                <a:tab pos="1733550" algn="l"/>
              </a:tabLst>
            </a:pPr>
            <a:r>
              <a:rPr lang="fr-FR" sz="2800" kern="100" dirty="0">
                <a:effectLst/>
                <a:latin typeface="Calibri" panose="020F0502020204030204" pitchFamily="34" charset="0"/>
                <a:ea typeface="Calibri" panose="020F0502020204030204" pitchFamily="34" charset="0"/>
                <a:cs typeface="Arial" panose="020B0604020202020204" pitchFamily="34" charset="0"/>
              </a:rPr>
              <a:t> </a:t>
            </a:r>
            <a:r>
              <a:rPr lang="fr-FR" sz="28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Inflammation chronique </a:t>
            </a:r>
            <a:endParaRPr lang="fr-FR" sz="28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50000"/>
              </a:lnSpc>
              <a:spcAft>
                <a:spcPts val="800"/>
              </a:spcAft>
              <a:buFont typeface="Wingdings" panose="05000000000000000000" pitchFamily="2" charset="2"/>
              <a:buChar char=""/>
              <a:tabLst>
                <a:tab pos="1733550" algn="l"/>
              </a:tabLst>
            </a:pPr>
            <a:r>
              <a:rPr lang="fr-FR" sz="2000" b="1" kern="0" dirty="0">
                <a:solidFill>
                  <a:srgbClr val="FFC000"/>
                </a:solidFill>
                <a:effectLst/>
                <a:latin typeface="Calibri" panose="020F0502020204030204" pitchFamily="34" charset="0"/>
                <a:ea typeface="Calibri" panose="020F0502020204030204" pitchFamily="34" charset="0"/>
                <a:cs typeface="Arial" panose="020B0604020202020204" pitchFamily="34" charset="0"/>
              </a:rPr>
              <a:t>Réaction à médiation humorale</a:t>
            </a:r>
            <a:endParaRPr lang="fr-FR" sz="1600"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15000"/>
              </a:lnSpc>
              <a:spcAft>
                <a:spcPts val="800"/>
              </a:spcAft>
              <a:buFont typeface="Symbol" panose="05050102010706020507" pitchFamily="18" charset="2"/>
              <a:buChar char=""/>
              <a:tabLst>
                <a:tab pos="1733550" algn="l"/>
              </a:tabLst>
            </a:pPr>
            <a:r>
              <a:rPr lang="fr-FR" sz="1800" b="1" kern="0" dirty="0">
                <a:solidFill>
                  <a:srgbClr val="00B0F0"/>
                </a:solidFill>
                <a:effectLst/>
                <a:latin typeface="Calibri" panose="020F0502020204030204" pitchFamily="34" charset="0"/>
                <a:ea typeface="Calibri" panose="020F0502020204030204" pitchFamily="34" charset="0"/>
                <a:cs typeface="Arial" panose="020B0604020202020204" pitchFamily="34" charset="0"/>
              </a:rPr>
              <a:t>Les anticorps :</a:t>
            </a:r>
            <a:r>
              <a:rPr lang="fr-FR" sz="1800" b="1" kern="0" dirty="0">
                <a:effectLst/>
                <a:latin typeface="Calibri" panose="020F0502020204030204" pitchFamily="34" charset="0"/>
                <a:ea typeface="Calibri" panose="020F0502020204030204" pitchFamily="34" charset="0"/>
                <a:cs typeface="Arial" panose="020B0604020202020204" pitchFamily="34" charset="0"/>
              </a:rPr>
              <a:t> </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Ils sont produits par les plasmocytes qui se différencient à partir des   lymphocytes B. Les molécules d’anticorps et d’antigènes se lient pour former un complexe immun, l’antigène est ainsi fixé et son effet biologique est dans de nombreux cas neutralisé. </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15000"/>
              </a:lnSpc>
              <a:spcAft>
                <a:spcPts val="800"/>
              </a:spcAft>
              <a:buFont typeface="Symbol" panose="05050102010706020507" pitchFamily="18" charset="2"/>
              <a:buChar char=""/>
              <a:tabLst>
                <a:tab pos="1733550" algn="l"/>
              </a:tabLst>
            </a:pPr>
            <a:r>
              <a:rPr lang="fr-FR" sz="1800" b="1" kern="0" dirty="0">
                <a:solidFill>
                  <a:srgbClr val="00B0F0"/>
                </a:solidFill>
                <a:effectLst/>
                <a:latin typeface="Calibri" panose="020F0502020204030204" pitchFamily="34" charset="0"/>
                <a:ea typeface="Calibri" panose="020F0502020204030204" pitchFamily="34" charset="0"/>
                <a:cs typeface="Arial" panose="020B0604020202020204" pitchFamily="34" charset="0"/>
              </a:rPr>
              <a:t>Le complément </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le système du complément est un groupe de protéines sériques constitué d’une séries d’au moins 9 protéines différentes présentes dans le plasma ; l’activation de ce système est une conséquence très importante de la formation de complexes immuns. </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15000"/>
              </a:lnSpc>
              <a:spcAft>
                <a:spcPts val="800"/>
              </a:spcAft>
              <a:buFont typeface="Symbol" panose="05050102010706020507" pitchFamily="18" charset="2"/>
              <a:buChar char=""/>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De plus, le complément ayant la capacité d'augmenter  la lyse des bactéries par les anticorps, cette activité complétant l'effet antibactérien des anticorps a pris le nom de complément.</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97155" algn="just">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97155" algn="just">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Lorsque les protéines du système du complément entrent en contact avec le complexe immun sont transformées en substances biologiquement actives (formation des médiateurs de la réaction inflammatoire locale) ; les facteurs libérés par l’activation du troisième composant du  complément C3, induisent une augmentation de la perméabilité vasculaire et amplifient la  </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phagocytose effectuée par les granulocytes neutrophiles et les macrophages ; </a:t>
            </a:r>
          </a:p>
          <a:p>
            <a:pPr algn="just">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et ainsi le   complexe immun est éliminer par la réaction inflammatoire aiguë (exsudation et phagocytose)  déclenchée et entretenue par les composants du complément activé. </a:t>
            </a:r>
          </a:p>
          <a:p>
            <a:pPr algn="just">
              <a:lnSpc>
                <a:spcPct val="115000"/>
              </a:lnSpc>
              <a:spcAft>
                <a:spcPts val="800"/>
              </a:spcAft>
              <a:tabLst>
                <a:tab pos="1733550" algn="l"/>
              </a:tabLst>
            </a:pP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Et en dehors de l’induction de la réaction inflammatoire locale, l’activation du complément, bien  qu’étant une protection efficace contre les bactéries, peut également induire des lésion des </a:t>
            </a:r>
            <a:r>
              <a:rPr lang="fr-FR" sz="1600" b="1" kern="100" dirty="0">
                <a:solidFill>
                  <a:schemeClr val="bg1"/>
                </a:solidFill>
                <a:latin typeface="Calibri" panose="020F0502020204030204" pitchFamily="34" charset="0"/>
                <a:ea typeface="Calibri" panose="020F0502020204030204" pitchFamily="34" charset="0"/>
                <a:cs typeface="Arial" panose="020B0604020202020204" pitchFamily="34" charset="0"/>
              </a:rPr>
              <a:t> </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membranes cellulaires lorsque elle a lieu dans les membranes des fibroblastes du tissu de l’hôte</a:t>
            </a:r>
            <a:r>
              <a:rPr lang="fr-FR" sz="1800" kern="0" dirty="0">
                <a:effectLst/>
                <a:latin typeface="Calibri" panose="020F0502020204030204" pitchFamily="34" charset="0"/>
                <a:ea typeface="Calibri" panose="020F0502020204030204" pitchFamily="34" charset="0"/>
                <a:cs typeface="Arial" panose="020B0604020202020204" pitchFamily="34" charset="0"/>
              </a:rPr>
              <a:t>.</a:t>
            </a: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959017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73A421D5-FF54-2D20-2430-17DD1A80486B}"/>
              </a:ext>
            </a:extLst>
          </p:cNvPr>
          <p:cNvSpPr txBox="1"/>
          <p:nvPr/>
        </p:nvSpPr>
        <p:spPr>
          <a:xfrm>
            <a:off x="448886" y="399010"/>
            <a:ext cx="12834851" cy="5171159"/>
          </a:xfrm>
          <a:prstGeom prst="rect">
            <a:avLst/>
          </a:prstGeom>
          <a:noFill/>
        </p:spPr>
        <p:txBody>
          <a:bodyPr wrap="square">
            <a:spAutoFit/>
          </a:bodyPr>
          <a:lstStyle/>
          <a:p>
            <a:pPr algn="ctr">
              <a:lnSpc>
                <a:spcPct val="107000"/>
              </a:lnSpc>
              <a:spcAft>
                <a:spcPts val="800"/>
              </a:spcAft>
              <a:tabLst>
                <a:tab pos="1733550" algn="l"/>
              </a:tabLst>
            </a:pPr>
            <a:r>
              <a:rPr lang="fr-FR" sz="2800" kern="100" dirty="0">
                <a:effectLst/>
                <a:latin typeface="Calibri" panose="020F0502020204030204" pitchFamily="34" charset="0"/>
                <a:ea typeface="Calibri" panose="020F0502020204030204" pitchFamily="34" charset="0"/>
                <a:cs typeface="Arial" panose="020B0604020202020204" pitchFamily="34" charset="0"/>
              </a:rPr>
              <a:t> </a:t>
            </a:r>
            <a:r>
              <a:rPr lang="fr-FR" sz="28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Inflammation chronique </a:t>
            </a:r>
          </a:p>
          <a:p>
            <a:pPr algn="ctr">
              <a:lnSpc>
                <a:spcPct val="107000"/>
              </a:lnSpc>
              <a:spcAft>
                <a:spcPts val="800"/>
              </a:spcAft>
              <a:tabLst>
                <a:tab pos="1733550" algn="l"/>
              </a:tabLst>
            </a:pPr>
            <a:endParaRPr lang="fr-FR" sz="1800" kern="100" dirty="0">
              <a:effectLst/>
              <a:latin typeface="Calibri" panose="020F0502020204030204" pitchFamily="34" charset="0"/>
              <a:ea typeface="Calibri" panose="020F0502020204030204" pitchFamily="34" charset="0"/>
              <a:cs typeface="Arial" panose="020B0604020202020204" pitchFamily="34" charset="0"/>
            </a:endParaRPr>
          </a:p>
          <a:p>
            <a:pPr marL="382905" indent="-285750" algn="just">
              <a:lnSpc>
                <a:spcPct val="150000"/>
              </a:lnSpc>
              <a:spcAft>
                <a:spcPts val="800"/>
              </a:spcAft>
              <a:buFont typeface="Wingdings" panose="05000000000000000000" pitchFamily="2" charset="2"/>
              <a:buChar char="Ø"/>
              <a:tabLst>
                <a:tab pos="1733550" algn="l"/>
              </a:tabLst>
            </a:pPr>
            <a:r>
              <a:rPr lang="fr-FR" b="1" kern="0" dirty="0">
                <a:solidFill>
                  <a:srgbClr val="FFC000"/>
                </a:solidFill>
                <a:latin typeface="Calibri" panose="020F0502020204030204" pitchFamily="34" charset="0"/>
                <a:ea typeface="Calibri" panose="020F0502020204030204" pitchFamily="34" charset="0"/>
                <a:cs typeface="Arial" panose="020B0604020202020204" pitchFamily="34" charset="0"/>
              </a:rPr>
              <a:t>Réaction immunitaire à médiation cellulaire </a:t>
            </a:r>
            <a:r>
              <a:rPr lang="fr-FR" sz="1800" kern="0" dirty="0">
                <a:effectLst/>
                <a:latin typeface="Calibri" panose="020F0502020204030204" pitchFamily="34" charset="0"/>
                <a:ea typeface="Calibri" panose="020F0502020204030204" pitchFamily="34" charset="0"/>
                <a:cs typeface="Arial" panose="020B0604020202020204" pitchFamily="34" charset="0"/>
              </a:rPr>
              <a:t> </a:t>
            </a:r>
            <a:endParaRPr lang="fr-FR" sz="1600"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15000"/>
              </a:lnSpc>
              <a:spcAft>
                <a:spcPts val="800"/>
              </a:spcAft>
              <a:tabLst>
                <a:tab pos="1733550" algn="l"/>
              </a:tabLst>
            </a:pPr>
            <a:r>
              <a:rPr lang="fr-FR" b="1" kern="0" dirty="0">
                <a:solidFill>
                  <a:schemeClr val="bg1"/>
                </a:solidFill>
                <a:latin typeface="Calibri" panose="020F0502020204030204" pitchFamily="34" charset="0"/>
                <a:ea typeface="Calibri" panose="020F0502020204030204" pitchFamily="34" charset="0"/>
                <a:cs typeface="Arial" panose="020B0604020202020204" pitchFamily="34" charset="0"/>
              </a:rPr>
              <a:t>             -</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est conduite par des cellules appartenant à la série  lymphocytaire T ; </a:t>
            </a:r>
          </a:p>
          <a:p>
            <a:pPr algn="just">
              <a:lnSpc>
                <a:spcPct val="115000"/>
              </a:lnSpc>
              <a:spcAft>
                <a:spcPts val="800"/>
              </a:spcAft>
              <a:tabLst>
                <a:tab pos="1733550" algn="l"/>
              </a:tabLst>
            </a:pPr>
            <a:r>
              <a:rPr lang="fr-FR" b="1" kern="0" dirty="0">
                <a:solidFill>
                  <a:schemeClr val="bg1"/>
                </a:solidFill>
                <a:latin typeface="Calibri" panose="020F0502020204030204" pitchFamily="34" charset="0"/>
                <a:ea typeface="Calibri" panose="020F0502020204030204" pitchFamily="34" charset="0"/>
                <a:cs typeface="Arial" panose="020B0604020202020204" pitchFamily="34" charset="0"/>
              </a:rPr>
              <a:t>                   </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ces lymphocytes T synthétisent et libèrent des substances lymphokines lorsqu’ils   entrent en contact d’un antigène.</a:t>
            </a:r>
          </a:p>
          <a:p>
            <a:pPr algn="just">
              <a:lnSpc>
                <a:spcPct val="115000"/>
              </a:lnSpc>
              <a:spcAft>
                <a:spcPts val="800"/>
              </a:spcAft>
              <a:tabLst>
                <a:tab pos="1733550" algn="l"/>
              </a:tabLst>
            </a:pP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Elles sont donc impliquées dans la défense de l’hôte contre les bactéries et les cellules étrangères ;     </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mais, elles ont </a:t>
            </a:r>
            <a:r>
              <a:rPr lang="fr-FR" b="1" kern="0" dirty="0">
                <a:solidFill>
                  <a:schemeClr val="bg1"/>
                </a:solidFill>
                <a:latin typeface="Calibri" panose="020F0502020204030204" pitchFamily="34" charset="0"/>
                <a:ea typeface="Calibri" panose="020F0502020204030204" pitchFamily="34" charset="0"/>
                <a:cs typeface="Arial" panose="020B0604020202020204" pitchFamily="34" charset="0"/>
              </a:rPr>
              <a:t>aussi</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le pouvoir d’assurer la médiation des différentes phases de la réaction </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inflammatoire locale.</a:t>
            </a:r>
          </a:p>
          <a:p>
            <a:pPr algn="just">
              <a:lnSpc>
                <a:spcPct val="115000"/>
              </a:lnSpc>
              <a:spcAft>
                <a:spcPts val="800"/>
              </a:spcAft>
              <a:tabLst>
                <a:tab pos="1733550" algn="l"/>
              </a:tabLst>
            </a:pP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Il faut noter que de nombreux processus immunitaires impliquent une association des réactions   </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cellulaires B et T</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733522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EF2ED366-0CFE-9062-40DD-4F7040D2AFC9}"/>
              </a:ext>
            </a:extLst>
          </p:cNvPr>
          <p:cNvSpPr txBox="1"/>
          <p:nvPr/>
        </p:nvSpPr>
        <p:spPr>
          <a:xfrm>
            <a:off x="3657600" y="544727"/>
            <a:ext cx="7315200" cy="6379310"/>
          </a:xfrm>
          <a:prstGeom prst="rect">
            <a:avLst/>
          </a:prstGeom>
          <a:noFill/>
        </p:spPr>
        <p:txBody>
          <a:bodyPr wrap="square">
            <a:spAutoFit/>
          </a:bodyPr>
          <a:lstStyle/>
          <a:p>
            <a:r>
              <a:rPr lang="fr-FR" sz="3200" b="1" dirty="0">
                <a:solidFill>
                  <a:srgbClr val="FF0000"/>
                </a:solidFill>
              </a:rPr>
              <a:t>Signes cliniques de l’inflammation </a:t>
            </a:r>
          </a:p>
          <a:p>
            <a:endParaRPr lang="fr-FR" b="1" dirty="0">
              <a:solidFill>
                <a:schemeClr val="bg1"/>
              </a:solidFill>
            </a:endParaRPr>
          </a:p>
          <a:p>
            <a:endParaRPr lang="fr-FR" sz="1800" b="1" dirty="0">
              <a:solidFill>
                <a:schemeClr val="bg1"/>
              </a:solidFill>
            </a:endParaRPr>
          </a:p>
          <a:p>
            <a:endParaRPr lang="fr-FR" b="1" dirty="0">
              <a:solidFill>
                <a:schemeClr val="bg1"/>
              </a:solidFill>
            </a:endParaRPr>
          </a:p>
          <a:p>
            <a:endParaRPr lang="fr-FR" sz="1800" b="1" dirty="0">
              <a:solidFill>
                <a:schemeClr val="bg1"/>
              </a:solidFill>
            </a:endParaRPr>
          </a:p>
          <a:p>
            <a:endParaRPr lang="fr-FR" b="1" dirty="0">
              <a:solidFill>
                <a:schemeClr val="bg1"/>
              </a:solidFill>
            </a:endParaRPr>
          </a:p>
          <a:p>
            <a:endParaRPr lang="fr-FR" dirty="0">
              <a:effectLst/>
            </a:endParaRPr>
          </a:p>
          <a:p>
            <a:pPr marL="742950" lvl="1" indent="-285750">
              <a:lnSpc>
                <a:spcPct val="107000"/>
              </a:lnSpc>
              <a:spcAft>
                <a:spcPts val="800"/>
              </a:spcAft>
              <a:buFont typeface="Wingdings" panose="05000000000000000000" pitchFamily="2" charset="2"/>
              <a:buChar char=""/>
            </a:pPr>
            <a:r>
              <a:rPr lang="fr-FR" sz="3200"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Rougeur (érythème)</a:t>
            </a:r>
            <a:endParaRPr lang="fr-FR"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Font typeface="Wingdings" panose="05000000000000000000" pitchFamily="2" charset="2"/>
              <a:buChar char=""/>
            </a:pPr>
            <a:r>
              <a:rPr lang="fr-FR" sz="3200"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Chaleur</a:t>
            </a:r>
            <a:endParaRPr lang="fr-FR"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Font typeface="Wingdings" panose="05000000000000000000" pitchFamily="2" charset="2"/>
              <a:buChar char=""/>
            </a:pPr>
            <a:r>
              <a:rPr lang="fr-FR" sz="3200"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Douleur</a:t>
            </a:r>
            <a:endParaRPr lang="fr-FR"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Font typeface="Wingdings" panose="05000000000000000000" pitchFamily="2" charset="2"/>
              <a:buChar char=""/>
            </a:pPr>
            <a:r>
              <a:rPr lang="fr-FR" sz="3200"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Gonflement (œdème)</a:t>
            </a:r>
            <a:endParaRPr lang="fr-FR"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Font typeface="Wingdings" panose="05000000000000000000" pitchFamily="2" charset="2"/>
              <a:buChar char=""/>
            </a:pPr>
            <a:r>
              <a:rPr lang="fr-FR" sz="3200"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Perte de fonction</a:t>
            </a:r>
            <a:endParaRPr lang="fr-FR"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endParaRPr lang="fr-FR" sz="3200" b="1" dirty="0">
              <a:solidFill>
                <a:schemeClr val="bg1"/>
              </a:solidFill>
            </a:endParaRPr>
          </a:p>
          <a:p>
            <a:r>
              <a:rPr lang="fr-FR" sz="3200" b="1" dirty="0">
                <a:solidFill>
                  <a:schemeClr val="bg1"/>
                </a:solidFill>
              </a:rPr>
              <a:t> </a:t>
            </a:r>
            <a:endParaRPr lang="fr-FR" sz="3200" dirty="0"/>
          </a:p>
        </p:txBody>
      </p:sp>
    </p:spTree>
    <p:extLst>
      <p:ext uri="{BB962C8B-B14F-4D97-AF65-F5344CB8AC3E}">
        <p14:creationId xmlns:p14="http://schemas.microsoft.com/office/powerpoint/2010/main" val="3831971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A73C25A5-A6C4-845E-7D76-46D2CD547695}"/>
              </a:ext>
            </a:extLst>
          </p:cNvPr>
          <p:cNvSpPr txBox="1"/>
          <p:nvPr/>
        </p:nvSpPr>
        <p:spPr>
          <a:xfrm>
            <a:off x="1712421" y="299259"/>
            <a:ext cx="11255434" cy="6992235"/>
          </a:xfrm>
          <a:prstGeom prst="rect">
            <a:avLst/>
          </a:prstGeom>
          <a:noFill/>
        </p:spPr>
        <p:txBody>
          <a:bodyPr wrap="square">
            <a:spAutoFit/>
          </a:bodyPr>
          <a:lstStyle/>
          <a:p>
            <a:pPr algn="ctr"/>
            <a:r>
              <a:rPr lang="fr-FR" sz="2800" b="1" dirty="0">
                <a:solidFill>
                  <a:srgbClr val="FF0000"/>
                </a:solidFill>
              </a:rPr>
              <a:t>Histopathogénie des maladies parodontales</a:t>
            </a:r>
          </a:p>
          <a:p>
            <a:endParaRPr lang="fr-FR" sz="2400" b="1" dirty="0">
              <a:solidFill>
                <a:srgbClr val="FFC000"/>
              </a:solidFill>
            </a:endParaRPr>
          </a:p>
          <a:p>
            <a:endParaRPr lang="fr-FR" sz="2400" b="1" dirty="0">
              <a:solidFill>
                <a:srgbClr val="FFC000"/>
              </a:solidFill>
            </a:endParaRPr>
          </a:p>
          <a:p>
            <a:r>
              <a:rPr lang="fr-FR" sz="2400" b="1" dirty="0">
                <a:solidFill>
                  <a:srgbClr val="FFC000"/>
                </a:solidFill>
              </a:rPr>
              <a:t>Définition</a:t>
            </a:r>
          </a:p>
          <a:p>
            <a:endParaRPr lang="fr-FR" b="1" dirty="0">
              <a:solidFill>
                <a:schemeClr val="bg1"/>
              </a:solidFill>
            </a:endParaRPr>
          </a:p>
          <a:p>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 Les maladies parodontales sont des affections inflammatoires des tissus de soutien de la dent, notamment la gencive, le ligament parodontal et l'os alvéolaire. Elles sont majoritairement causées par des infections bactériennes chroniques.</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endParaRPr lang="fr-FR" sz="1800" b="1" dirty="0">
              <a:solidFill>
                <a:schemeClr val="bg1"/>
              </a:solidFill>
            </a:endParaRPr>
          </a:p>
          <a:p>
            <a:endParaRPr lang="fr-FR" b="1" dirty="0">
              <a:solidFill>
                <a:schemeClr val="bg1"/>
              </a:solidFill>
            </a:endParaRPr>
          </a:p>
          <a:p>
            <a:endParaRPr lang="fr-FR" sz="1800" b="1" dirty="0">
              <a:solidFill>
                <a:schemeClr val="bg1"/>
              </a:solidFill>
            </a:endParaRPr>
          </a:p>
          <a:p>
            <a:endParaRPr lang="fr-FR" b="1" dirty="0">
              <a:solidFill>
                <a:schemeClr val="bg1"/>
              </a:solidFill>
            </a:endParaRPr>
          </a:p>
          <a:p>
            <a:endParaRPr lang="fr-FR" sz="1800" b="1" dirty="0">
              <a:solidFill>
                <a:schemeClr val="bg1"/>
              </a:solidFill>
            </a:endParaRPr>
          </a:p>
          <a:p>
            <a:r>
              <a:rPr lang="fr-FR" sz="2400" b="1" dirty="0">
                <a:solidFill>
                  <a:srgbClr val="FFC000"/>
                </a:solidFill>
              </a:rPr>
              <a:t>Classification des maladies parodontales</a:t>
            </a:r>
            <a:r>
              <a:rPr lang="fr-FR" sz="1800" b="1" dirty="0">
                <a:solidFill>
                  <a:schemeClr val="bg1"/>
                </a:solidFill>
              </a:rPr>
              <a:t> </a:t>
            </a:r>
            <a:r>
              <a:rPr lang="fr-FR" b="1" dirty="0">
                <a:solidFill>
                  <a:schemeClr val="bg1"/>
                </a:solidFill>
              </a:rPr>
              <a:t> (cours)</a:t>
            </a:r>
            <a:endParaRPr lang="fr-FR" sz="1800" b="1" dirty="0">
              <a:solidFill>
                <a:schemeClr val="bg1"/>
              </a:solidFill>
            </a:endParaRPr>
          </a:p>
          <a:p>
            <a:endParaRPr lang="fr-FR" b="1" dirty="0">
              <a:solidFill>
                <a:schemeClr val="bg1"/>
              </a:solidFill>
            </a:endParaRPr>
          </a:p>
          <a:p>
            <a:pPr lvl="1">
              <a:lnSpc>
                <a:spcPct val="107000"/>
              </a:lnSpc>
              <a:spcAft>
                <a:spcPts val="800"/>
              </a:spcAft>
              <a:buSzPts val="1000"/>
              <a:tabLst>
                <a:tab pos="914400" algn="l"/>
              </a:tabLst>
            </a:pPr>
            <a:r>
              <a:rPr lang="fr-FR" sz="2400" b="1" kern="0"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Gingivite </a:t>
            </a: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 inflammation de la gencive sans atteinte de l’os sous-jacent.</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lvl="1">
              <a:lnSpc>
                <a:spcPct val="107000"/>
              </a:lnSpc>
              <a:spcAft>
                <a:spcPts val="800"/>
              </a:spcAft>
              <a:buSzPts val="1000"/>
              <a:tabLst>
                <a:tab pos="914400" algn="l"/>
              </a:tabLst>
            </a:pPr>
            <a:r>
              <a:rPr lang="fr-FR" sz="2400" b="1" kern="0"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Parodontite</a:t>
            </a: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 : destruction des tissus parodontaux, y compris l'os, causée par une infection bactérienne</a:t>
            </a:r>
            <a:r>
              <a:rPr lang="fr-FR" sz="1200" kern="0" dirty="0">
                <a:effectLst/>
                <a:latin typeface="Calibri" panose="020F0502020204030204" pitchFamily="34" charset="0"/>
                <a:ea typeface="Times New Roman" panose="02020603050405020304" pitchFamily="18" charset="0"/>
                <a:cs typeface="Calibri" panose="020F0502020204030204" pitchFamily="34" charset="0"/>
              </a:rPr>
              <a:t>.</a:t>
            </a:r>
            <a:endParaRPr lang="fr-FR" sz="11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fr-FR" sz="1800" b="1" dirty="0">
              <a:solidFill>
                <a:schemeClr val="bg1"/>
              </a:solidFill>
            </a:endParaRPr>
          </a:p>
          <a:p>
            <a:endParaRPr lang="fr-FR" sz="1800" b="1" dirty="0">
              <a:solidFill>
                <a:schemeClr val="bg1"/>
              </a:solidFill>
            </a:endParaRPr>
          </a:p>
        </p:txBody>
      </p:sp>
    </p:spTree>
    <p:extLst>
      <p:ext uri="{BB962C8B-B14F-4D97-AF65-F5344CB8AC3E}">
        <p14:creationId xmlns:p14="http://schemas.microsoft.com/office/powerpoint/2010/main" val="21729394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943F55F7-0FD8-72EB-92A0-251A31113384}"/>
              </a:ext>
            </a:extLst>
          </p:cNvPr>
          <p:cNvSpPr txBox="1"/>
          <p:nvPr/>
        </p:nvSpPr>
        <p:spPr>
          <a:xfrm>
            <a:off x="241069" y="282717"/>
            <a:ext cx="14056822" cy="1875129"/>
          </a:xfrm>
          <a:prstGeom prst="rect">
            <a:avLst/>
          </a:prstGeom>
          <a:noFill/>
        </p:spPr>
        <p:txBody>
          <a:bodyPr wrap="square">
            <a:spAutoFit/>
          </a:bodyPr>
          <a:lstStyle/>
          <a:p>
            <a:pPr algn="ctr"/>
            <a:r>
              <a:rPr lang="fr-FR" sz="1800" b="1" dirty="0">
                <a:solidFill>
                  <a:schemeClr val="bg1"/>
                </a:solidFill>
              </a:rPr>
              <a:t> </a:t>
            </a:r>
            <a:r>
              <a:rPr lang="fr-FR" sz="2800" b="1" dirty="0">
                <a:solidFill>
                  <a:srgbClr val="FF0000"/>
                </a:solidFill>
              </a:rPr>
              <a:t>Histopathogénie </a:t>
            </a:r>
            <a:endParaRPr lang="fr-FR" b="1" dirty="0">
              <a:solidFill>
                <a:schemeClr val="bg1"/>
              </a:solidFill>
            </a:endParaRPr>
          </a:p>
          <a:p>
            <a:endParaRPr lang="fr-FR" b="1" dirty="0">
              <a:solidFill>
                <a:schemeClr val="bg1"/>
              </a:solidFill>
            </a:endParaRPr>
          </a:p>
          <a:p>
            <a:pPr>
              <a:lnSpc>
                <a:spcPct val="107000"/>
              </a:lnSpc>
              <a:spcAft>
                <a:spcPts val="800"/>
              </a:spcAft>
            </a:pPr>
            <a:r>
              <a:rPr lang="fr-FR"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Les étapes de l'</a:t>
            </a:r>
            <a:r>
              <a:rPr lang="fr-FR" b="1" kern="0" dirty="0" err="1">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histopathogénie</a:t>
            </a:r>
            <a:r>
              <a:rPr lang="fr-FR"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 de la gingivite selon le modèle de Page et Schroeder (1976)</a:t>
            </a:r>
          </a:p>
          <a:p>
            <a:pPr>
              <a:lnSpc>
                <a:spcPct val="107000"/>
              </a:lnSpc>
              <a:spcAft>
                <a:spcPts val="800"/>
              </a:spcAft>
            </a:pPr>
            <a:r>
              <a:rPr lang="fr-FR"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 décrivent l'évolution des lésions inflammatoires gingivales en réponse à la plaque dentaire.       </a:t>
            </a:r>
            <a:r>
              <a:rPr lang="fr-FR" b="1" kern="0" dirty="0">
                <a:solidFill>
                  <a:schemeClr val="bg1"/>
                </a:solidFill>
                <a:latin typeface="Calibri" panose="020F0502020204030204" pitchFamily="34" charset="0"/>
                <a:ea typeface="Times New Roman" panose="02020603050405020304" pitchFamily="18" charset="0"/>
                <a:cs typeface="Calibri" panose="020F0502020204030204" pitchFamily="34" charset="0"/>
              </a:rPr>
              <a:t>4 </a:t>
            </a:r>
            <a:r>
              <a:rPr lang="fr-FR"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stades</a:t>
            </a:r>
            <a:endParaRPr lang="fr-FR"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endParaRPr lang="fr-FR" sz="1800" b="1" dirty="0">
              <a:solidFill>
                <a:schemeClr val="bg1"/>
              </a:solidFill>
            </a:endParaRPr>
          </a:p>
        </p:txBody>
      </p:sp>
      <p:sp>
        <p:nvSpPr>
          <p:cNvPr id="7" name="ZoneTexte 6">
            <a:extLst>
              <a:ext uri="{FF2B5EF4-FFF2-40B4-BE49-F238E27FC236}">
                <a16:creationId xmlns:a16="http://schemas.microsoft.com/office/drawing/2014/main" id="{FE1C544F-E11A-50FF-E006-FF60959C3664}"/>
              </a:ext>
            </a:extLst>
          </p:cNvPr>
          <p:cNvSpPr txBox="1"/>
          <p:nvPr/>
        </p:nvSpPr>
        <p:spPr>
          <a:xfrm>
            <a:off x="8927870" y="1681571"/>
            <a:ext cx="5702530" cy="6222794"/>
          </a:xfrm>
          <a:prstGeom prst="rect">
            <a:avLst/>
          </a:prstGeom>
          <a:noFill/>
        </p:spPr>
        <p:txBody>
          <a:bodyPr wrap="square" rtlCol="0">
            <a:spAutoFit/>
          </a:bodyPr>
          <a:lstStyle/>
          <a:p>
            <a:pPr>
              <a:lnSpc>
                <a:spcPct val="107000"/>
              </a:lnSpc>
              <a:spcAft>
                <a:spcPts val="800"/>
              </a:spcAft>
            </a:pPr>
            <a:r>
              <a:rPr lang="fr-FR" sz="2400" b="1" kern="0"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2. Lésion précoce</a:t>
            </a:r>
            <a:endParaRPr lang="fr-FR" sz="24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Temps d'apparition : 4-7 jours après l'accumulation de la plaque.</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Caractéristiques </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Infiltration accrue de lymphocytes, principalement des cellules T.</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Apparition de signes cliniques légers comme un gonflement et une rougeur de la gencive.</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Dégradation des fibres de collagène dans la zone immédiatement sous-épithéliale.</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Augmentation de la quantité de fluide gingival</a:t>
            </a:r>
            <a:r>
              <a:rPr lang="fr-FR" sz="2400" kern="0" dirty="0">
                <a:effectLst/>
                <a:latin typeface="Calibri" panose="020F0502020204030204" pitchFamily="34" charset="0"/>
                <a:ea typeface="Times New Roman" panose="02020603050405020304" pitchFamily="18" charset="0"/>
                <a:cs typeface="Calibri" panose="020F0502020204030204" pitchFamily="34" charset="0"/>
              </a:rPr>
              <a:t>.</a:t>
            </a:r>
            <a:endParaRPr lang="fr-FR" sz="2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ZoneTexte 7">
            <a:extLst>
              <a:ext uri="{FF2B5EF4-FFF2-40B4-BE49-F238E27FC236}">
                <a16:creationId xmlns:a16="http://schemas.microsoft.com/office/drawing/2014/main" id="{17450657-4D18-EF4B-5672-4513327320D7}"/>
              </a:ext>
            </a:extLst>
          </p:cNvPr>
          <p:cNvSpPr txBox="1"/>
          <p:nvPr/>
        </p:nvSpPr>
        <p:spPr>
          <a:xfrm>
            <a:off x="149629" y="1878796"/>
            <a:ext cx="5602779" cy="5827621"/>
          </a:xfrm>
          <a:prstGeom prst="rect">
            <a:avLst/>
          </a:prstGeom>
          <a:noFill/>
        </p:spPr>
        <p:txBody>
          <a:bodyPr wrap="square" rtlCol="0">
            <a:spAutoFit/>
          </a:bodyPr>
          <a:lstStyle/>
          <a:p>
            <a:pPr>
              <a:lnSpc>
                <a:spcPct val="107000"/>
              </a:lnSpc>
              <a:spcAft>
                <a:spcPts val="800"/>
              </a:spcAft>
            </a:pPr>
            <a:r>
              <a:rPr lang="fr-FR"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1.</a:t>
            </a:r>
            <a:r>
              <a:rPr lang="fr-FR" b="1" kern="0" dirty="0">
                <a:solidFill>
                  <a:srgbClr val="FF0000"/>
                </a:solidFill>
                <a:latin typeface="Calibri" panose="020F0502020204030204" pitchFamily="34" charset="0"/>
                <a:ea typeface="Times New Roman" panose="02020603050405020304" pitchFamily="18" charset="0"/>
                <a:cs typeface="Calibri" panose="020F0502020204030204" pitchFamily="34" charset="0"/>
              </a:rPr>
              <a:t> </a:t>
            </a:r>
            <a:r>
              <a:rPr lang="fr-FR" sz="2400" b="1" kern="0" dirty="0">
                <a:solidFill>
                  <a:srgbClr val="FF0000"/>
                </a:solidFill>
                <a:latin typeface="Calibri" panose="020F0502020204030204" pitchFamily="34" charset="0"/>
                <a:ea typeface="Times New Roman" panose="02020603050405020304" pitchFamily="18" charset="0"/>
                <a:cs typeface="Calibri" panose="020F0502020204030204" pitchFamily="34" charset="0"/>
              </a:rPr>
              <a:t>Lésion initiale</a:t>
            </a:r>
            <a:endParaRPr lang="fr-FR" sz="2400" b="1" kern="100" dirty="0">
              <a:solidFill>
                <a:srgbClr val="FF0000"/>
              </a:solidFill>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 </a:t>
            </a: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Temps d'apparition : 2-4 jours après l'accumulation de la plaque.</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Caractéristiques :</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Infiltrat inflammatoire composé principalement de neutrophiles.</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Légère dilatation des capillaires dans le tissu conjonctif.</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Augmentation de la perméabilité vasculaire et légère exsudation de liquide dans le sulcus gingival.</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Peu ou pas de signes cliniques visibles de l'inflammation.</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Image 8">
            <a:extLst>
              <a:ext uri="{FF2B5EF4-FFF2-40B4-BE49-F238E27FC236}">
                <a16:creationId xmlns:a16="http://schemas.microsoft.com/office/drawing/2014/main" id="{8AD99272-D136-7796-7302-2236529CF1ED}"/>
              </a:ext>
              <a:ext uri="{C183D7F6-B498-43B3-948B-1728B52AA6E4}">
                <adec:decorative xmlns:adec="http://schemas.microsoft.com/office/drawing/2017/decorative" val="1"/>
              </a:ext>
            </a:extLst>
          </p:cNvPr>
          <p:cNvPicPr>
            <a:picLocks noChangeAspect="1"/>
          </p:cNvPicPr>
          <p:nvPr/>
        </p:nvPicPr>
        <p:blipFill>
          <a:blip r:embed="rId2"/>
          <a:srcRect r="50000" b="50000"/>
          <a:stretch/>
        </p:blipFill>
        <p:spPr>
          <a:xfrm>
            <a:off x="5843848" y="1957073"/>
            <a:ext cx="2992582" cy="2992582"/>
          </a:xfrm>
          <a:prstGeom prst="rect">
            <a:avLst/>
          </a:prstGeom>
        </p:spPr>
      </p:pic>
      <p:pic>
        <p:nvPicPr>
          <p:cNvPr id="10" name="Image 9">
            <a:extLst>
              <a:ext uri="{FF2B5EF4-FFF2-40B4-BE49-F238E27FC236}">
                <a16:creationId xmlns:a16="http://schemas.microsoft.com/office/drawing/2014/main" id="{E4569817-9DAF-3A9C-9EB7-CC4C25A369C6}"/>
              </a:ext>
              <a:ext uri="{C183D7F6-B498-43B3-948B-1728B52AA6E4}">
                <adec:decorative xmlns:adec="http://schemas.microsoft.com/office/drawing/2017/decorative" val="1"/>
              </a:ext>
            </a:extLst>
          </p:cNvPr>
          <p:cNvPicPr>
            <a:picLocks noChangeAspect="1"/>
          </p:cNvPicPr>
          <p:nvPr/>
        </p:nvPicPr>
        <p:blipFill>
          <a:blip r:embed="rId2"/>
          <a:srcRect t="50000" r="50000"/>
          <a:stretch/>
        </p:blipFill>
        <p:spPr>
          <a:xfrm>
            <a:off x="5675228" y="4885095"/>
            <a:ext cx="3279945" cy="3279945"/>
          </a:xfrm>
          <a:prstGeom prst="rect">
            <a:avLst/>
          </a:prstGeom>
        </p:spPr>
      </p:pic>
    </p:spTree>
    <p:extLst>
      <p:ext uri="{BB962C8B-B14F-4D97-AF65-F5344CB8AC3E}">
        <p14:creationId xmlns:p14="http://schemas.microsoft.com/office/powerpoint/2010/main" val="10625462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 coins arrondis 17">
            <a:extLst>
              <a:ext uri="{FF2B5EF4-FFF2-40B4-BE49-F238E27FC236}">
                <a16:creationId xmlns:a16="http://schemas.microsoft.com/office/drawing/2014/main" id="{05E35D58-3080-17D2-7201-DC9BAC5B39CE}"/>
              </a:ext>
              <a:ext uri="{C183D7F6-B498-43B3-948B-1728B52AA6E4}">
                <adec:decorative xmlns:adec="http://schemas.microsoft.com/office/drawing/2017/decorative" val="1"/>
              </a:ext>
            </a:extLst>
          </p:cNvPr>
          <p:cNvSpPr/>
          <p:nvPr/>
        </p:nvSpPr>
        <p:spPr>
          <a:xfrm>
            <a:off x="6504842" y="2175736"/>
            <a:ext cx="1497723" cy="173124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a:extLst>
              <a:ext uri="{FF2B5EF4-FFF2-40B4-BE49-F238E27FC236}">
                <a16:creationId xmlns:a16="http://schemas.microsoft.com/office/drawing/2014/main" id="{31744CB3-43CB-CDBD-A6AA-BFAF876A8909}"/>
              </a:ext>
              <a:ext uri="{C183D7F6-B498-43B3-948B-1728B52AA6E4}">
                <adec:decorative xmlns:adec="http://schemas.microsoft.com/office/drawing/2017/decorative" val="1"/>
              </a:ext>
            </a:extLst>
          </p:cNvPr>
          <p:cNvSpPr/>
          <p:nvPr/>
        </p:nvSpPr>
        <p:spPr>
          <a:xfrm>
            <a:off x="13485571" y="1403751"/>
            <a:ext cx="1092623" cy="4001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B59736E8-C3A1-E0EA-4885-5E8CDF6186A4}"/>
              </a:ext>
              <a:ext uri="{C183D7F6-B498-43B3-948B-1728B52AA6E4}">
                <adec:decorative xmlns:adec="http://schemas.microsoft.com/office/drawing/2017/decorative" val="1"/>
              </a:ext>
            </a:extLst>
          </p:cNvPr>
          <p:cNvSpPr/>
          <p:nvPr/>
        </p:nvSpPr>
        <p:spPr>
          <a:xfrm>
            <a:off x="6943457" y="1326739"/>
            <a:ext cx="1080654" cy="40011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Image 2">
            <a:extLst>
              <a:ext uri="{FF2B5EF4-FFF2-40B4-BE49-F238E27FC236}">
                <a16:creationId xmlns:a16="http://schemas.microsoft.com/office/drawing/2014/main" id="{C0CFA5D1-0368-D5B4-A3D9-F1193C22A9E2}"/>
              </a:ext>
              <a:ext uri="{C183D7F6-B498-43B3-948B-1728B52AA6E4}">
                <adec:decorative xmlns:adec="http://schemas.microsoft.com/office/drawing/2017/decorative" val="1"/>
              </a:ext>
            </a:extLst>
          </p:cNvPr>
          <p:cNvPicPr>
            <a:picLocks noChangeAspect="1"/>
          </p:cNvPicPr>
          <p:nvPr/>
        </p:nvPicPr>
        <p:blipFill>
          <a:blip r:embed="rId2"/>
          <a:srcRect l="8823"/>
          <a:stretch/>
        </p:blipFill>
        <p:spPr>
          <a:xfrm>
            <a:off x="8275956" y="373332"/>
            <a:ext cx="5497570" cy="7191248"/>
          </a:xfrm>
          <a:prstGeom prst="rect">
            <a:avLst/>
          </a:prstGeom>
        </p:spPr>
      </p:pic>
      <p:sp>
        <p:nvSpPr>
          <p:cNvPr id="5" name="ZoneTexte 4">
            <a:extLst>
              <a:ext uri="{FF2B5EF4-FFF2-40B4-BE49-F238E27FC236}">
                <a16:creationId xmlns:a16="http://schemas.microsoft.com/office/drawing/2014/main" id="{01989699-5578-470C-DF57-BF7155401C56}"/>
              </a:ext>
            </a:extLst>
          </p:cNvPr>
          <p:cNvSpPr txBox="1"/>
          <p:nvPr/>
        </p:nvSpPr>
        <p:spPr>
          <a:xfrm>
            <a:off x="10879560" y="665020"/>
            <a:ext cx="4198930" cy="861774"/>
          </a:xfrm>
          <a:prstGeom prst="rect">
            <a:avLst/>
          </a:prstGeom>
          <a:noFill/>
        </p:spPr>
        <p:txBody>
          <a:bodyPr wrap="square">
            <a:spAutoFit/>
          </a:bodyPr>
          <a:lstStyle/>
          <a:p>
            <a:r>
              <a:rPr lang="fr-FR" sz="1800" b="1" i="0" dirty="0">
                <a:solidFill>
                  <a:srgbClr val="000000"/>
                </a:solidFill>
                <a:effectLst/>
                <a:latin typeface="RotisSansSerif-ExtraBold"/>
              </a:rPr>
              <a:t>. </a:t>
            </a:r>
            <a:r>
              <a:rPr lang="fr-FR" sz="1400" b="1" i="0" dirty="0">
                <a:solidFill>
                  <a:srgbClr val="000000"/>
                </a:solidFill>
                <a:effectLst/>
                <a:latin typeface="RotisSansSerif-ExtraBold"/>
              </a:rPr>
              <a:t>La lésion établie </a:t>
            </a:r>
          </a:p>
          <a:p>
            <a:r>
              <a:rPr lang="fr-FR" sz="1400" b="1" i="0" dirty="0">
                <a:solidFill>
                  <a:srgbClr val="000000"/>
                </a:solidFill>
                <a:effectLst/>
                <a:latin typeface="RotisSansSerif-ExtraBold"/>
              </a:rPr>
              <a:t> Page et Schroeder (1976).</a:t>
            </a:r>
            <a:r>
              <a:rPr lang="fr-FR" sz="1400" dirty="0"/>
              <a:t> </a:t>
            </a:r>
            <a:br>
              <a:rPr lang="fr-FR" dirty="0"/>
            </a:br>
            <a:endParaRPr lang="fr-FR" dirty="0"/>
          </a:p>
        </p:txBody>
      </p:sp>
      <p:sp>
        <p:nvSpPr>
          <p:cNvPr id="6" name="ZoneTexte 5">
            <a:extLst>
              <a:ext uri="{FF2B5EF4-FFF2-40B4-BE49-F238E27FC236}">
                <a16:creationId xmlns:a16="http://schemas.microsoft.com/office/drawing/2014/main" id="{21169FAA-0CD3-7F18-F463-88CF33E7BD9D}"/>
              </a:ext>
            </a:extLst>
          </p:cNvPr>
          <p:cNvSpPr txBox="1"/>
          <p:nvPr/>
        </p:nvSpPr>
        <p:spPr>
          <a:xfrm>
            <a:off x="7139442" y="1326739"/>
            <a:ext cx="1080654" cy="400110"/>
          </a:xfrm>
          <a:prstGeom prst="rect">
            <a:avLst/>
          </a:prstGeom>
          <a:noFill/>
        </p:spPr>
        <p:txBody>
          <a:bodyPr wrap="square" rtlCol="0">
            <a:spAutoFit/>
          </a:bodyPr>
          <a:lstStyle/>
          <a:p>
            <a:r>
              <a:rPr lang="fr-FR" sz="2000" b="1" dirty="0">
                <a:solidFill>
                  <a:schemeClr val="bg1"/>
                </a:solidFill>
              </a:rPr>
              <a:t>La dent</a:t>
            </a:r>
          </a:p>
        </p:txBody>
      </p:sp>
      <p:cxnSp>
        <p:nvCxnSpPr>
          <p:cNvPr id="9" name="Connecteur droit avec flèche 8">
            <a:extLst>
              <a:ext uri="{FF2B5EF4-FFF2-40B4-BE49-F238E27FC236}">
                <a16:creationId xmlns:a16="http://schemas.microsoft.com/office/drawing/2014/main" id="{BD17ACD5-2880-C3A2-6EB3-78E5540BB7A8}"/>
              </a:ext>
              <a:ext uri="{C183D7F6-B498-43B3-948B-1728B52AA6E4}">
                <adec:decorative xmlns:adec="http://schemas.microsoft.com/office/drawing/2017/decorative" val="1"/>
              </a:ext>
            </a:extLst>
          </p:cNvPr>
          <p:cNvCxnSpPr/>
          <p:nvPr/>
        </p:nvCxnSpPr>
        <p:spPr>
          <a:xfrm>
            <a:off x="7809807" y="1742650"/>
            <a:ext cx="540327" cy="4488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ZoneTexte 9">
            <a:extLst>
              <a:ext uri="{FF2B5EF4-FFF2-40B4-BE49-F238E27FC236}">
                <a16:creationId xmlns:a16="http://schemas.microsoft.com/office/drawing/2014/main" id="{70A9383F-3951-E376-2A78-8047898317DD}"/>
              </a:ext>
            </a:extLst>
          </p:cNvPr>
          <p:cNvSpPr txBox="1"/>
          <p:nvPr/>
        </p:nvSpPr>
        <p:spPr>
          <a:xfrm>
            <a:off x="13444537" y="1373318"/>
            <a:ext cx="1346662" cy="369332"/>
          </a:xfrm>
          <a:prstGeom prst="rect">
            <a:avLst/>
          </a:prstGeom>
          <a:noFill/>
        </p:spPr>
        <p:txBody>
          <a:bodyPr wrap="square" rtlCol="0">
            <a:spAutoFit/>
          </a:bodyPr>
          <a:lstStyle/>
          <a:p>
            <a:r>
              <a:rPr lang="fr-FR" b="1" dirty="0">
                <a:solidFill>
                  <a:schemeClr val="bg1"/>
                </a:solidFill>
              </a:rPr>
              <a:t>La gencive</a:t>
            </a:r>
          </a:p>
        </p:txBody>
      </p:sp>
      <p:cxnSp>
        <p:nvCxnSpPr>
          <p:cNvPr id="13" name="Connecteur droit avec flèche 12">
            <a:extLst>
              <a:ext uri="{FF2B5EF4-FFF2-40B4-BE49-F238E27FC236}">
                <a16:creationId xmlns:a16="http://schemas.microsoft.com/office/drawing/2014/main" id="{39261D0F-77C3-E0C9-0C9C-519B5832EDE1}"/>
              </a:ext>
              <a:ext uri="{C183D7F6-B498-43B3-948B-1728B52AA6E4}">
                <adec:decorative xmlns:adec="http://schemas.microsoft.com/office/drawing/2017/decorative" val="1"/>
              </a:ext>
            </a:extLst>
          </p:cNvPr>
          <p:cNvCxnSpPr>
            <a:cxnSpLocks/>
          </p:cNvCxnSpPr>
          <p:nvPr/>
        </p:nvCxnSpPr>
        <p:spPr>
          <a:xfrm flipH="1">
            <a:off x="12452465" y="2028305"/>
            <a:ext cx="1579417" cy="1429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ZoneTexte 14">
            <a:extLst>
              <a:ext uri="{FF2B5EF4-FFF2-40B4-BE49-F238E27FC236}">
                <a16:creationId xmlns:a16="http://schemas.microsoft.com/office/drawing/2014/main" id="{9CEF5D34-8099-40D6-13AC-E16C268F2DF7}"/>
              </a:ext>
            </a:extLst>
          </p:cNvPr>
          <p:cNvSpPr txBox="1"/>
          <p:nvPr/>
        </p:nvSpPr>
        <p:spPr>
          <a:xfrm>
            <a:off x="310429" y="373332"/>
            <a:ext cx="5611091" cy="8200578"/>
          </a:xfrm>
          <a:prstGeom prst="rect">
            <a:avLst/>
          </a:prstGeom>
          <a:noFill/>
        </p:spPr>
        <p:txBody>
          <a:bodyPr wrap="square" rtlCol="0">
            <a:spAutoFit/>
          </a:bodyPr>
          <a:lstStyle/>
          <a:p>
            <a:pPr>
              <a:lnSpc>
                <a:spcPct val="107000"/>
              </a:lnSpc>
              <a:spcAft>
                <a:spcPts val="800"/>
              </a:spcAft>
            </a:pPr>
            <a:r>
              <a:rPr lang="fr-FR" sz="2400" b="1" kern="0"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3. Lésion établie</a:t>
            </a:r>
            <a:endParaRPr lang="fr-FR" sz="24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Temps d'apparition : 2-3 semaines après l'accumulation continue de plaque.</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Caractéristiques :</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Infiltrat inflammatoire plus important, comprenant des plasmocytes (principalement des cellules B) ainsi que des lymphocytes.</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Destruction plus marquée du collagène dans le tissu conjonctif.</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Hyperplasie de l'épithélium jonctionnel et formation de poches gingivales.</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Signes cliniques bien visibles : rougeur, gonflement, saignement au sondage.</a:t>
            </a:r>
            <a:endParaRPr lang="fr-FR" sz="24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fr-FR" sz="1800" b="1" dirty="0">
              <a:solidFill>
                <a:schemeClr val="bg1"/>
              </a:solidFill>
            </a:endParaRPr>
          </a:p>
        </p:txBody>
      </p:sp>
      <p:pic>
        <p:nvPicPr>
          <p:cNvPr id="16" name="Image 15">
            <a:extLst>
              <a:ext uri="{FF2B5EF4-FFF2-40B4-BE49-F238E27FC236}">
                <a16:creationId xmlns:a16="http://schemas.microsoft.com/office/drawing/2014/main" id="{ECEFF8AE-E410-5BF7-B55D-1DD9FBDBFB6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5855189" y="5050912"/>
            <a:ext cx="2806187" cy="2749653"/>
          </a:xfrm>
          <a:prstGeom prst="rect">
            <a:avLst/>
          </a:prstGeom>
        </p:spPr>
      </p:pic>
      <p:sp>
        <p:nvSpPr>
          <p:cNvPr id="17" name="ZoneTexte 16">
            <a:extLst>
              <a:ext uri="{FF2B5EF4-FFF2-40B4-BE49-F238E27FC236}">
                <a16:creationId xmlns:a16="http://schemas.microsoft.com/office/drawing/2014/main" id="{534A7C6D-68D8-3095-13BE-A1C6541FCEFE}"/>
              </a:ext>
            </a:extLst>
          </p:cNvPr>
          <p:cNvSpPr txBox="1"/>
          <p:nvPr/>
        </p:nvSpPr>
        <p:spPr>
          <a:xfrm>
            <a:off x="6504843" y="2191538"/>
            <a:ext cx="1512757" cy="1477328"/>
          </a:xfrm>
          <a:prstGeom prst="rect">
            <a:avLst/>
          </a:prstGeom>
          <a:noFill/>
        </p:spPr>
        <p:txBody>
          <a:bodyPr wrap="square" rtlCol="0">
            <a:spAutoFit/>
          </a:bodyPr>
          <a:lstStyle/>
          <a:p>
            <a:r>
              <a:rPr lang="fr-FR" b="1" dirty="0" err="1">
                <a:solidFill>
                  <a:srgbClr val="FF0000"/>
                </a:solidFill>
              </a:rPr>
              <a:t>E</a:t>
            </a:r>
            <a:r>
              <a:rPr lang="fr-FR" b="1" dirty="0" err="1">
                <a:solidFill>
                  <a:schemeClr val="bg1"/>
                </a:solidFill>
              </a:rPr>
              <a:t>pithelium</a:t>
            </a:r>
            <a:r>
              <a:rPr lang="fr-FR" b="1" dirty="0">
                <a:solidFill>
                  <a:schemeClr val="bg1"/>
                </a:solidFill>
              </a:rPr>
              <a:t> </a:t>
            </a:r>
            <a:r>
              <a:rPr lang="fr-FR" b="1" dirty="0">
                <a:solidFill>
                  <a:srgbClr val="FF0000"/>
                </a:solidFill>
              </a:rPr>
              <a:t>j</a:t>
            </a:r>
            <a:r>
              <a:rPr lang="fr-FR" b="1" dirty="0">
                <a:solidFill>
                  <a:schemeClr val="bg1"/>
                </a:solidFill>
              </a:rPr>
              <a:t>onctionnel </a:t>
            </a:r>
            <a:r>
              <a:rPr lang="fr-FR" b="1" dirty="0">
                <a:solidFill>
                  <a:srgbClr val="FF0000"/>
                </a:solidFill>
              </a:rPr>
              <a:t>l</a:t>
            </a:r>
            <a:r>
              <a:rPr lang="fr-FR" b="1" dirty="0">
                <a:solidFill>
                  <a:schemeClr val="bg1"/>
                </a:solidFill>
              </a:rPr>
              <a:t>ong.</a:t>
            </a:r>
          </a:p>
          <a:p>
            <a:r>
              <a:rPr lang="fr-FR" b="1" dirty="0">
                <a:solidFill>
                  <a:schemeClr val="bg1"/>
                </a:solidFill>
              </a:rPr>
              <a:t>(EJL pathologique</a:t>
            </a:r>
          </a:p>
        </p:txBody>
      </p:sp>
      <p:cxnSp>
        <p:nvCxnSpPr>
          <p:cNvPr id="19" name="Connecteur droit avec flèche 18">
            <a:extLst>
              <a:ext uri="{FF2B5EF4-FFF2-40B4-BE49-F238E27FC236}">
                <a16:creationId xmlns:a16="http://schemas.microsoft.com/office/drawing/2014/main" id="{EF0E3DD9-8A35-0A66-9AA1-64EA378911E0}"/>
              </a:ext>
              <a:ext uri="{C183D7F6-B498-43B3-948B-1728B52AA6E4}">
                <adec:decorative xmlns:adec="http://schemas.microsoft.com/office/drawing/2017/decorative" val="1"/>
              </a:ext>
            </a:extLst>
          </p:cNvPr>
          <p:cNvCxnSpPr>
            <a:cxnSpLocks/>
          </p:cNvCxnSpPr>
          <p:nvPr/>
        </p:nvCxnSpPr>
        <p:spPr>
          <a:xfrm>
            <a:off x="7962207" y="2930202"/>
            <a:ext cx="1165168" cy="17869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ZoneTexte 21">
            <a:extLst>
              <a:ext uri="{FF2B5EF4-FFF2-40B4-BE49-F238E27FC236}">
                <a16:creationId xmlns:a16="http://schemas.microsoft.com/office/drawing/2014/main" id="{A66DC353-7EA8-A690-9FD7-A748BAEF8D52}"/>
              </a:ext>
            </a:extLst>
          </p:cNvPr>
          <p:cNvSpPr txBox="1"/>
          <p:nvPr/>
        </p:nvSpPr>
        <p:spPr>
          <a:xfrm>
            <a:off x="9677460" y="2940543"/>
            <a:ext cx="679541" cy="369332"/>
          </a:xfrm>
          <a:prstGeom prst="rect">
            <a:avLst/>
          </a:prstGeom>
          <a:noFill/>
        </p:spPr>
        <p:txBody>
          <a:bodyPr wrap="square" rtlCol="0">
            <a:spAutoFit/>
          </a:bodyPr>
          <a:lstStyle/>
          <a:p>
            <a:r>
              <a:rPr lang="fr-FR" dirty="0"/>
              <a:t>AC</a:t>
            </a:r>
          </a:p>
        </p:txBody>
      </p:sp>
      <p:sp>
        <p:nvSpPr>
          <p:cNvPr id="23" name="ZoneTexte 22">
            <a:extLst>
              <a:ext uri="{FF2B5EF4-FFF2-40B4-BE49-F238E27FC236}">
                <a16:creationId xmlns:a16="http://schemas.microsoft.com/office/drawing/2014/main" id="{ED7911BA-264C-F57E-135F-394E4559DC20}"/>
              </a:ext>
            </a:extLst>
          </p:cNvPr>
          <p:cNvSpPr txBox="1"/>
          <p:nvPr/>
        </p:nvSpPr>
        <p:spPr>
          <a:xfrm>
            <a:off x="4755059" y="182808"/>
            <a:ext cx="4221210" cy="646331"/>
          </a:xfrm>
          <a:prstGeom prst="rect">
            <a:avLst/>
          </a:prstGeom>
          <a:noFill/>
        </p:spPr>
        <p:txBody>
          <a:bodyPr wrap="square" rtlCol="0">
            <a:spAutoFit/>
          </a:bodyPr>
          <a:lstStyle/>
          <a:p>
            <a:pPr algn="ctr"/>
            <a:r>
              <a:rPr lang="fr-FR" sz="3600" b="1" dirty="0">
                <a:solidFill>
                  <a:schemeClr val="bg1"/>
                </a:solidFill>
              </a:rPr>
              <a:t> </a:t>
            </a:r>
            <a:r>
              <a:rPr lang="fr-FR" sz="3600" b="1" dirty="0">
                <a:solidFill>
                  <a:srgbClr val="FF0000"/>
                </a:solidFill>
              </a:rPr>
              <a:t>Histopathogénie </a:t>
            </a:r>
            <a:endParaRPr lang="fr-FR" sz="3600" b="1" dirty="0">
              <a:solidFill>
                <a:schemeClr val="bg1"/>
              </a:solidFill>
            </a:endParaRPr>
          </a:p>
        </p:txBody>
      </p:sp>
    </p:spTree>
    <p:extLst>
      <p:ext uri="{BB962C8B-B14F-4D97-AF65-F5344CB8AC3E}">
        <p14:creationId xmlns:p14="http://schemas.microsoft.com/office/powerpoint/2010/main" val="41226049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6738E703-E3DA-A1A5-64DE-59892F6F077C}"/>
              </a:ext>
            </a:extLst>
          </p:cNvPr>
          <p:cNvSpPr txBox="1"/>
          <p:nvPr/>
        </p:nvSpPr>
        <p:spPr>
          <a:xfrm>
            <a:off x="4989292" y="282633"/>
            <a:ext cx="4221210" cy="646331"/>
          </a:xfrm>
          <a:prstGeom prst="rect">
            <a:avLst/>
          </a:prstGeom>
          <a:noFill/>
        </p:spPr>
        <p:txBody>
          <a:bodyPr wrap="square" rtlCol="0">
            <a:spAutoFit/>
          </a:bodyPr>
          <a:lstStyle/>
          <a:p>
            <a:pPr algn="ctr"/>
            <a:r>
              <a:rPr lang="fr-FR" sz="3600" b="1" dirty="0">
                <a:solidFill>
                  <a:schemeClr val="bg1"/>
                </a:solidFill>
              </a:rPr>
              <a:t> </a:t>
            </a:r>
            <a:r>
              <a:rPr lang="fr-FR" sz="3600" b="1" dirty="0">
                <a:solidFill>
                  <a:srgbClr val="FF0000"/>
                </a:solidFill>
              </a:rPr>
              <a:t>Histopathogénie </a:t>
            </a:r>
            <a:endParaRPr lang="fr-FR" sz="3600" b="1" dirty="0">
              <a:solidFill>
                <a:schemeClr val="bg1"/>
              </a:solidFill>
            </a:endParaRPr>
          </a:p>
        </p:txBody>
      </p:sp>
      <p:sp>
        <p:nvSpPr>
          <p:cNvPr id="4" name="ZoneTexte 3">
            <a:extLst>
              <a:ext uri="{FF2B5EF4-FFF2-40B4-BE49-F238E27FC236}">
                <a16:creationId xmlns:a16="http://schemas.microsoft.com/office/drawing/2014/main" id="{A170E400-D3F6-C95C-E486-F1FD07A5C8AA}"/>
              </a:ext>
            </a:extLst>
          </p:cNvPr>
          <p:cNvSpPr txBox="1"/>
          <p:nvPr/>
        </p:nvSpPr>
        <p:spPr>
          <a:xfrm>
            <a:off x="390698" y="1154438"/>
            <a:ext cx="5611091" cy="5675721"/>
          </a:xfrm>
          <a:prstGeom prst="rect">
            <a:avLst/>
          </a:prstGeom>
          <a:noFill/>
        </p:spPr>
        <p:txBody>
          <a:bodyPr wrap="square" rtlCol="0">
            <a:spAutoFit/>
          </a:bodyPr>
          <a:lstStyle/>
          <a:p>
            <a:pPr>
              <a:lnSpc>
                <a:spcPct val="107000"/>
              </a:lnSpc>
              <a:spcAft>
                <a:spcPts val="800"/>
              </a:spcAft>
            </a:pPr>
            <a:r>
              <a:rPr lang="fr-FR" sz="2400" b="1" kern="0"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4. Lésion avancée (parodontite)</a:t>
            </a:r>
            <a:endParaRPr lang="fr-FR" sz="24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fr-FR" sz="20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Temps d'apparition : Variable, dépend de la progression vers la parodontite.</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fr-FR" sz="20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Caractéristiques :</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0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Extension de l'inflammation vers les structures de soutien profondes (os alvéolaire).</a:t>
            </a:r>
            <a:endParaRPr lang="fr-FR" sz="2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0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Développement de poches parodontales et résorption osseuse.</a:t>
            </a:r>
            <a:endParaRPr lang="fr-FR" sz="2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0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Présence prédominante de plasmocytes et d'une réponse immunitaire exacerbée.</a:t>
            </a:r>
            <a:endParaRPr lang="fr-FR" sz="2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0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Potentiel de destruction des structures de soutien de la dent (périodonte) avec un risque de perte d'attache clinique.</a:t>
            </a:r>
            <a:endParaRPr lang="fr-FR" sz="2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914400">
              <a:lnSpc>
                <a:spcPct val="107000"/>
              </a:lnSpc>
              <a:spcAft>
                <a:spcPts val="800"/>
              </a:spcAft>
            </a:pPr>
            <a:r>
              <a:rPr lang="fr-FR" sz="1200" kern="0" dirty="0">
                <a:effectLst/>
                <a:latin typeface="Calibri" panose="020F0502020204030204" pitchFamily="34" charset="0"/>
                <a:ea typeface="Times New Roman" panose="02020603050405020304" pitchFamily="18" charset="0"/>
                <a:cs typeface="Calibri" panose="020F0502020204030204" pitchFamily="34" charset="0"/>
              </a:rPr>
              <a:t> </a:t>
            </a:r>
            <a:endParaRPr lang="fr-FR" sz="1100" kern="1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7" name="Image 6">
            <a:extLst>
              <a:ext uri="{FF2B5EF4-FFF2-40B4-BE49-F238E27FC236}">
                <a16:creationId xmlns:a16="http://schemas.microsoft.com/office/drawing/2014/main" id="{C67B7986-6F9F-3951-F487-134787F27445}"/>
              </a:ext>
              <a:ext uri="{C183D7F6-B498-43B3-948B-1728B52AA6E4}">
                <adec:decorative xmlns:adec="http://schemas.microsoft.com/office/drawing/2017/decorative" val="1"/>
              </a:ext>
            </a:extLst>
          </p:cNvPr>
          <p:cNvPicPr>
            <a:picLocks noChangeAspect="1"/>
          </p:cNvPicPr>
          <p:nvPr/>
        </p:nvPicPr>
        <p:blipFill>
          <a:blip r:embed="rId2"/>
          <a:srcRect l="48707" t="51735"/>
          <a:stretch/>
        </p:blipFill>
        <p:spPr>
          <a:xfrm>
            <a:off x="7314029" y="2593402"/>
            <a:ext cx="3792945" cy="3569044"/>
          </a:xfrm>
          <a:prstGeom prst="rect">
            <a:avLst/>
          </a:prstGeom>
        </p:spPr>
      </p:pic>
    </p:spTree>
    <p:extLst>
      <p:ext uri="{BB962C8B-B14F-4D97-AF65-F5344CB8AC3E}">
        <p14:creationId xmlns:p14="http://schemas.microsoft.com/office/powerpoint/2010/main" val="17908760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529B39BF-89CD-B320-7C96-747BB5C99364}"/>
              </a:ext>
            </a:extLst>
          </p:cNvPr>
          <p:cNvSpPr txBox="1"/>
          <p:nvPr/>
        </p:nvSpPr>
        <p:spPr>
          <a:xfrm>
            <a:off x="5436523" y="211943"/>
            <a:ext cx="7315200" cy="1169551"/>
          </a:xfrm>
          <a:prstGeom prst="rect">
            <a:avLst/>
          </a:prstGeom>
          <a:noFill/>
        </p:spPr>
        <p:txBody>
          <a:bodyPr wrap="square">
            <a:spAutoFit/>
          </a:bodyPr>
          <a:lstStyle/>
          <a:p>
            <a:r>
              <a:rPr lang="fr-FR" sz="2800" b="1" dirty="0">
                <a:solidFill>
                  <a:srgbClr val="FF0000"/>
                </a:solidFill>
              </a:rPr>
              <a:t>Inflammation du parodonte</a:t>
            </a:r>
          </a:p>
          <a:p>
            <a:r>
              <a:rPr lang="fr-FR" sz="2400" b="1" dirty="0">
                <a:solidFill>
                  <a:srgbClr val="FFFF00"/>
                </a:solidFill>
              </a:rPr>
              <a:t>Signes cliniques de l’inflammation gingivale</a:t>
            </a:r>
          </a:p>
          <a:p>
            <a:endParaRPr lang="fr-FR" sz="1800" b="1" dirty="0">
              <a:solidFill>
                <a:schemeClr val="bg1"/>
              </a:solidFill>
            </a:endParaRPr>
          </a:p>
        </p:txBody>
      </p:sp>
      <p:sp>
        <p:nvSpPr>
          <p:cNvPr id="4" name="ZoneTexte 3">
            <a:extLst>
              <a:ext uri="{FF2B5EF4-FFF2-40B4-BE49-F238E27FC236}">
                <a16:creationId xmlns:a16="http://schemas.microsoft.com/office/drawing/2014/main" id="{12865FE9-537E-9F12-61B3-2F8014D1E077}"/>
              </a:ext>
            </a:extLst>
          </p:cNvPr>
          <p:cNvSpPr txBox="1"/>
          <p:nvPr/>
        </p:nvSpPr>
        <p:spPr>
          <a:xfrm>
            <a:off x="548640" y="1294981"/>
            <a:ext cx="6168045" cy="6567952"/>
          </a:xfrm>
          <a:prstGeom prst="rect">
            <a:avLst/>
          </a:prstGeom>
          <a:noFill/>
        </p:spPr>
        <p:txBody>
          <a:bodyPr wrap="square" rtlCol="0">
            <a:spAutoFit/>
          </a:bodyPr>
          <a:lstStyle/>
          <a:p>
            <a:pPr>
              <a:lnSpc>
                <a:spcPct val="107000"/>
              </a:lnSpc>
              <a:spcAft>
                <a:spcPts val="800"/>
              </a:spcAf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Cliniquement, les altérations gingivales se traduisent par </a:t>
            </a:r>
            <a:r>
              <a:rPr lang="fr-FR"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les signes suivants: </a:t>
            </a:r>
            <a:endParaRPr lang="fr-FR" sz="18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lvl="0">
              <a:lnSpc>
                <a:spcPct val="107000"/>
              </a:lnSpc>
              <a:spcAft>
                <a:spcPts val="800"/>
              </a:spcAft>
            </a:pPr>
            <a:r>
              <a:rPr lang="fr-FR" sz="2400" b="1" kern="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Œdème </a:t>
            </a:r>
            <a:endParaRPr lang="fr-FR" sz="24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Les parois des capillaires dilatées vont devenir perméable, l’exsudat (fluide inflammatoire)</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s'infiltrent au niveau du tissu conjonctif provoquant un œdème qui se traduira par une tuméfaction ,</a:t>
            </a: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les tissus  sont de consistance molle friable </a:t>
            </a: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(signe du godet positif),. </a:t>
            </a: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 perte du relief en peau d'orange est un signe de l'infiltration cellulaire et de la dégradation du tissu conjonctif sous-jacent.</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 gencive change alors de forme et de contour avec une augmentation de volume pouvant</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Intéresser chaque unité gingivale ou l'ensemble de la gencive.</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1800" kern="0" dirty="0">
                <a:effectLst/>
                <a:latin typeface="Calibri" panose="020F0502020204030204" pitchFamily="34" charset="0"/>
                <a:ea typeface="Calibri" panose="020F0502020204030204" pitchFamily="34" charset="0"/>
                <a:cs typeface="Times New Roman" panose="02020603050405020304" pitchFamily="18" charset="0"/>
              </a:rPr>
              <a:t> </a:t>
            </a:r>
            <a:endParaRPr lang="fr-FR" sz="18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 name="ZoneTexte 4">
            <a:extLst>
              <a:ext uri="{FF2B5EF4-FFF2-40B4-BE49-F238E27FC236}">
                <a16:creationId xmlns:a16="http://schemas.microsoft.com/office/drawing/2014/main" id="{5A89CF20-33BC-9037-B3A9-D8D6372F556A}"/>
              </a:ext>
            </a:extLst>
          </p:cNvPr>
          <p:cNvSpPr txBox="1"/>
          <p:nvPr/>
        </p:nvSpPr>
        <p:spPr>
          <a:xfrm>
            <a:off x="7913715" y="1294981"/>
            <a:ext cx="6500554" cy="7026988"/>
          </a:xfrm>
          <a:prstGeom prst="rect">
            <a:avLst/>
          </a:prstGeom>
          <a:noFill/>
        </p:spPr>
        <p:txBody>
          <a:bodyPr wrap="square" rtlCol="0">
            <a:spAutoFit/>
          </a:bodyPr>
          <a:lstStyle/>
          <a:p>
            <a:pPr lvl="0">
              <a:lnSpc>
                <a:spcPct val="107000"/>
              </a:lnSpc>
              <a:spcAft>
                <a:spcPts val="800"/>
              </a:spcAft>
            </a:pPr>
            <a:r>
              <a:rPr lang="fr-FR" sz="2400" b="1" kern="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Érythème </a:t>
            </a:r>
            <a:endParaRPr lang="fr-FR" sz="24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L'inflammation provoque l'apparition d'un érythème au niveau gingival. </a:t>
            </a: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-est un signe déterminant de la </a:t>
            </a:r>
            <a:r>
              <a:rPr lang="fr-FR" sz="2400" b="1" kern="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gingivopathie</a:t>
            </a: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et varie selon l'intensité et le mode</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d'évolution de l'inflammation.</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Dans le cas d'inflammation aiguë, l'érythème sera rouge vif;</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Dans le cas d'inflammation chronique, l'érythème commence par une légère rougeur, puis</a:t>
            </a:r>
            <a:r>
              <a:rPr lang="fr-FR" sz="2400" b="1" kern="100" dirty="0">
                <a:solidFill>
                  <a:schemeClr val="bg1"/>
                </a:solidFill>
                <a:latin typeface="Calibri" panose="020F0502020204030204" pitchFamily="34" charset="0"/>
                <a:ea typeface="Calibri" panose="020F0502020204030204" pitchFamily="34" charset="0"/>
                <a:cs typeface="Arial" panose="020B0604020202020204" pitchFamily="34" charset="0"/>
              </a:rPr>
              <a:t> </a:t>
            </a: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passe par des teintes variant du bleu violacé au bleu foncé.</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L'apparition de l'érythème est liée à la vasodilatation et à l'augmentation du nombre de vaisseaux .</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1800" kern="0" dirty="0">
                <a:effectLst/>
                <a:latin typeface="Calibri" panose="020F0502020204030204" pitchFamily="34" charset="0"/>
                <a:ea typeface="Calibri" panose="020F0502020204030204" pitchFamily="34" charset="0"/>
                <a:cs typeface="Times New Roman" panose="02020603050405020304" pitchFamily="18" charset="0"/>
              </a:rPr>
              <a:t> </a:t>
            </a:r>
            <a:endParaRPr lang="fr-FR"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120480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471360E2-FCC8-6B9E-2316-684153E9AD8F}"/>
              </a:ext>
            </a:extLst>
          </p:cNvPr>
          <p:cNvSpPr txBox="1"/>
          <p:nvPr/>
        </p:nvSpPr>
        <p:spPr>
          <a:xfrm>
            <a:off x="1113905" y="1945179"/>
            <a:ext cx="11504815" cy="6593152"/>
          </a:xfrm>
          <a:prstGeom prst="rect">
            <a:avLst/>
          </a:prstGeom>
          <a:noFill/>
        </p:spPr>
        <p:txBody>
          <a:bodyPr wrap="square">
            <a:spAutoFit/>
          </a:bodyPr>
          <a:lstStyle/>
          <a:p>
            <a:pPr lvl="0" rtl="0">
              <a:lnSpc>
                <a:spcPct val="107000"/>
              </a:lnSpc>
              <a:spcAft>
                <a:spcPts val="800"/>
              </a:spcAft>
            </a:pPr>
            <a:r>
              <a:rPr lang="fr-FR" sz="2800" b="1" kern="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Saignement </a:t>
            </a:r>
            <a:endParaRPr lang="fr-FR" sz="28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4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Le saignement est un signe précoce dans l'apparition des parodontopathies</a:t>
            </a:r>
            <a:endParaRPr lang="fr-FR" sz="24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400" b="1" kern="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Au sondage, </a:t>
            </a:r>
            <a:r>
              <a:rPr lang="fr-FR" sz="24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Il se manifeste après sondage du sillon gingival avec un instrument mousse (sonde parodontale). </a:t>
            </a:r>
            <a:endParaRPr lang="fr-FR" sz="24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4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Ce saignement est provoqué par la dilatation et l'engorgement des capillaires ; avec l’intensité de l’inflammation, l’exsudat cellulaire, les néovaisseaux et les nouvelles cellules conjonctives créent une pression violente sur l’épithélium qui est déjà fragilisé et aminci par les agents nocifs ; on assiste à une rupture de ces capillaires avec apparition du saignement.</a:t>
            </a:r>
            <a:endParaRPr lang="fr-FR" sz="24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endParaRPr lang="fr-FR" sz="24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400" b="1" kern="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Spontané</a:t>
            </a:r>
            <a:r>
              <a:rPr lang="fr-FR" sz="24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 dans les cas plus sévères, la gencive peut saigner sans stimulation, notamment lors du brossage ou de la mastication. Cela est dû à une hyperperméabilité vasculaire causée par l'inflammation</a:t>
            </a:r>
            <a:r>
              <a:rPr lang="fr-FR" sz="1800" kern="0" dirty="0">
                <a:effectLst/>
                <a:latin typeface="Calibri" panose="020F0502020204030204" pitchFamily="34" charset="0"/>
                <a:ea typeface="Calibri" panose="020F0502020204030204" pitchFamily="34" charset="0"/>
                <a:cs typeface="Times New Roman" panose="02020603050405020304" pitchFamily="18" charset="0"/>
              </a:rPr>
              <a:t>.</a:t>
            </a: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1800" kern="0" dirty="0">
                <a:effectLst/>
                <a:latin typeface="Calibri" panose="020F0502020204030204" pitchFamily="34" charset="0"/>
                <a:ea typeface="Calibri" panose="020F0502020204030204" pitchFamily="34" charset="0"/>
                <a:cs typeface="Times New Roman" panose="02020603050405020304" pitchFamily="18" charset="0"/>
              </a:rPr>
              <a:t> </a:t>
            </a: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1800" kern="0" dirty="0">
                <a:effectLst/>
                <a:latin typeface="Calibri" panose="020F0502020204030204" pitchFamily="34" charset="0"/>
                <a:ea typeface="Calibri" panose="020F0502020204030204" pitchFamily="34" charset="0"/>
                <a:cs typeface="Times New Roman" panose="02020603050405020304" pitchFamily="18" charset="0"/>
              </a:rPr>
              <a:t> </a:t>
            </a: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ZoneTexte 3">
            <a:extLst>
              <a:ext uri="{FF2B5EF4-FFF2-40B4-BE49-F238E27FC236}">
                <a16:creationId xmlns:a16="http://schemas.microsoft.com/office/drawing/2014/main" id="{2BB28401-BC9A-7713-382D-F076D6A389A9}"/>
              </a:ext>
            </a:extLst>
          </p:cNvPr>
          <p:cNvSpPr txBox="1"/>
          <p:nvPr/>
        </p:nvSpPr>
        <p:spPr>
          <a:xfrm>
            <a:off x="5436523" y="211943"/>
            <a:ext cx="7315200" cy="1169551"/>
          </a:xfrm>
          <a:prstGeom prst="rect">
            <a:avLst/>
          </a:prstGeom>
          <a:noFill/>
        </p:spPr>
        <p:txBody>
          <a:bodyPr wrap="square">
            <a:spAutoFit/>
          </a:bodyPr>
          <a:lstStyle/>
          <a:p>
            <a:r>
              <a:rPr lang="fr-FR" sz="2800" b="1" dirty="0">
                <a:solidFill>
                  <a:srgbClr val="FF0000"/>
                </a:solidFill>
              </a:rPr>
              <a:t>Inflammation du parodonte</a:t>
            </a:r>
          </a:p>
          <a:p>
            <a:r>
              <a:rPr lang="fr-FR" sz="2400" b="1" dirty="0">
                <a:solidFill>
                  <a:srgbClr val="FFFF00"/>
                </a:solidFill>
              </a:rPr>
              <a:t>Signes cliniques de l’inflammation gingivale</a:t>
            </a:r>
          </a:p>
          <a:p>
            <a:endParaRPr lang="fr-FR" sz="1800" b="1" dirty="0">
              <a:solidFill>
                <a:schemeClr val="bg1"/>
              </a:solidFill>
            </a:endParaRPr>
          </a:p>
        </p:txBody>
      </p:sp>
    </p:spTree>
    <p:extLst>
      <p:ext uri="{BB962C8B-B14F-4D97-AF65-F5344CB8AC3E}">
        <p14:creationId xmlns:p14="http://schemas.microsoft.com/office/powerpoint/2010/main" val="11741513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C2F685D9-125E-430A-06F6-D63D2C89B6A3}"/>
              </a:ext>
            </a:extLst>
          </p:cNvPr>
          <p:cNvSpPr txBox="1"/>
          <p:nvPr/>
        </p:nvSpPr>
        <p:spPr>
          <a:xfrm>
            <a:off x="665018" y="781396"/>
            <a:ext cx="11355186" cy="7535781"/>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fr-FR" sz="2800" b="1" kern="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Douleur  et sensibilité</a:t>
            </a:r>
            <a:endParaRPr lang="fr-FR" sz="2800"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La douleur peut également être un signe de l'inflammation.</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Le patient ressent alors un agacement ou un prurit gingival qui le pousse quelque fois à</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Consulter ; dans le cas d'inflammation chronique, la douleur est moindre ou nulle.</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1800" kern="0" dirty="0">
                <a:effectLst/>
                <a:latin typeface="Calibri" panose="020F0502020204030204" pitchFamily="34" charset="0"/>
                <a:ea typeface="Calibri" panose="020F0502020204030204" pitchFamily="34" charset="0"/>
                <a:cs typeface="Times New Roman" panose="02020603050405020304" pitchFamily="18" charset="0"/>
              </a:rPr>
              <a:t> </a:t>
            </a: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r>
              <a:rPr lang="fr-FR" sz="2800" b="1" kern="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Formation de la poche parodontale </a:t>
            </a:r>
            <a:endParaRPr lang="fr-FR" sz="2800"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Le processus inflammatoire gingival aura pour conséquence la formation d'une poche qui sera soit gingivale, soit parodontale vraie  </a:t>
            </a:r>
            <a:r>
              <a:rPr lang="fr-FR" sz="1800" kern="0" dirty="0">
                <a:effectLst/>
                <a:latin typeface="Calibri" panose="020F0502020204030204" pitchFamily="34" charset="0"/>
                <a:ea typeface="Calibri" panose="020F0502020204030204" pitchFamily="34" charset="0"/>
                <a:cs typeface="Times New Roman" panose="02020603050405020304" pitchFamily="18" charset="0"/>
              </a:rPr>
              <a:t>.</a:t>
            </a: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Calibri" panose="020F0502020204030204" pitchFamily="34" charset="0"/>
              <a:buChar char="-"/>
            </a:pPr>
            <a:r>
              <a:rPr lang="fr-FR" sz="2400" b="1" kern="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Poche gingivale ou fausse poche :( pseudo-poche)</a:t>
            </a:r>
            <a:endParaRPr lang="fr-FR" sz="2400" b="1"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C’est l’approfondissement pathologique du sillon </a:t>
            </a:r>
            <a:r>
              <a:rPr lang="fr-FR" sz="2000" b="1" kern="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gingivo</a:t>
            </a: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-dentaire, lié à un accroissement du volume de cette gencive marginale en direction coronaire, sans migration de l’attache épithéliale ni destruction des tissus de soutien parodontaux</a:t>
            </a:r>
            <a:r>
              <a:rPr lang="fr-FR" sz="1800" kern="0" dirty="0">
                <a:effectLst/>
                <a:latin typeface="Calibri" panose="020F0502020204030204" pitchFamily="34" charset="0"/>
                <a:ea typeface="Calibri" panose="020F0502020204030204" pitchFamily="34" charset="0"/>
                <a:cs typeface="Times New Roman" panose="02020603050405020304" pitchFamily="18" charset="0"/>
              </a:rPr>
              <a:t>.</a:t>
            </a: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Calibri" panose="020F0502020204030204" pitchFamily="34" charset="0"/>
              <a:buChar char="-"/>
            </a:pPr>
            <a:r>
              <a:rPr lang="fr-FR" sz="2400" b="1" kern="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Poche parodontale ou vraie poche :</a:t>
            </a:r>
            <a:endParaRPr lang="fr-FR" sz="2400"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Elle caractérise les parodontites ; il s’agit d’un approfondissement pathologique du sillon </a:t>
            </a:r>
            <a:r>
              <a:rPr lang="fr-FR" sz="2000" b="1" kern="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gingivo</a:t>
            </a: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-dentaire avec migration de l’attache épithéliale en direction apicale, avec destruction des tissus de soutien parodontaux profonds.</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Font typeface="Symbol" panose="05050102010706020507" pitchFamily="18" charset="2"/>
              <a:buChar char=""/>
            </a:pP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ZoneTexte 3">
            <a:extLst>
              <a:ext uri="{FF2B5EF4-FFF2-40B4-BE49-F238E27FC236}">
                <a16:creationId xmlns:a16="http://schemas.microsoft.com/office/drawing/2014/main" id="{DAE85321-DEB3-C0F6-6213-D8FFAA20A16F}"/>
              </a:ext>
            </a:extLst>
          </p:cNvPr>
          <p:cNvSpPr txBox="1"/>
          <p:nvPr/>
        </p:nvSpPr>
        <p:spPr>
          <a:xfrm>
            <a:off x="5436523" y="211943"/>
            <a:ext cx="7315200" cy="1169551"/>
          </a:xfrm>
          <a:prstGeom prst="rect">
            <a:avLst/>
          </a:prstGeom>
          <a:noFill/>
        </p:spPr>
        <p:txBody>
          <a:bodyPr wrap="square">
            <a:spAutoFit/>
          </a:bodyPr>
          <a:lstStyle/>
          <a:p>
            <a:r>
              <a:rPr lang="fr-FR" sz="2800" b="1" dirty="0">
                <a:solidFill>
                  <a:srgbClr val="FF0000"/>
                </a:solidFill>
              </a:rPr>
              <a:t>Inflammation du parodonte</a:t>
            </a:r>
          </a:p>
          <a:p>
            <a:r>
              <a:rPr lang="fr-FR" sz="2400" b="1" dirty="0">
                <a:solidFill>
                  <a:srgbClr val="FFFF00"/>
                </a:solidFill>
              </a:rPr>
              <a:t>Signes cliniques de l’inflammation gingivale</a:t>
            </a:r>
          </a:p>
          <a:p>
            <a:endParaRPr lang="fr-FR" sz="1800" b="1" dirty="0">
              <a:solidFill>
                <a:schemeClr val="bg1"/>
              </a:solidFill>
            </a:endParaRPr>
          </a:p>
        </p:txBody>
      </p:sp>
    </p:spTree>
    <p:extLst>
      <p:ext uri="{BB962C8B-B14F-4D97-AF65-F5344CB8AC3E}">
        <p14:creationId xmlns:p14="http://schemas.microsoft.com/office/powerpoint/2010/main" val="1209750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D82FADA3-257E-2946-EABE-A2FF49C27E7F}"/>
              </a:ext>
            </a:extLst>
          </p:cNvPr>
          <p:cNvSpPr>
            <a:spLocks noGrp="1"/>
          </p:cNvSpPr>
          <p:nvPr>
            <p:ph type="title" idx="4294967295"/>
          </p:nvPr>
        </p:nvSpPr>
        <p:spPr>
          <a:xfrm>
            <a:off x="6001779" y="436439"/>
            <a:ext cx="3562469" cy="445294"/>
          </a:xfrm>
          <a:prstGeom prst="rect">
            <a:avLst/>
          </a:prstGeom>
          <a:noFill/>
          <a:ln>
            <a:noFill/>
            <a:prstDash/>
          </a:ln>
          <a:effectLst/>
        </p:spPr>
        <p:txBody>
          <a:bodyPr rot="0" spcFirstLastPara="0" vertOverflow="overflow" horzOverflow="overflow" vert="horz" wrap="none" lIns="0" tIns="0" rIns="0" bIns="0" numCol="1" spcCol="0" rtlCol="0" fromWordArt="0" anchor="t" anchorCtr="0" forceAA="0" compatLnSpc="1">
            <a:prstTxWarp prst="textNoShape">
              <a:avLst/>
            </a:prstTxWarp>
            <a:noAutofit/>
          </a:bodyPr>
          <a:lstStyle/>
          <a:p>
            <a:pPr marL="0" marR="0" lvl="0" indent="0" algn="l" defTabSz="914400" rtl="0" eaLnBrk="1" fontAlgn="auto" latinLnBrk="0" hangingPunct="1">
              <a:lnSpc>
                <a:spcPts val="35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F2F0F4"/>
                </a:solidFill>
                <a:effectLst/>
                <a:uLnTx/>
                <a:uFillTx/>
                <a:latin typeface="Montserrat" pitchFamily="34" charset="0"/>
                <a:ea typeface="Montserrat" pitchFamily="34" charset="-122"/>
                <a:cs typeface="Montserrat" pitchFamily="34" charset="-120"/>
              </a:rPr>
              <a:t>Plan</a:t>
            </a:r>
            <a:endParaRPr kumimoji="0" lang="en-US" sz="2800" b="0" i="0" u="none" strike="noStrike" kern="1200" cap="none" spc="0" normalizeH="0" baseline="0" noProof="0" dirty="0">
              <a:ln>
                <a:noFill/>
              </a:ln>
              <a:solidFill>
                <a:schemeClr val="tx1"/>
              </a:solidFill>
              <a:effectLst/>
              <a:uLnTx/>
              <a:uFillTx/>
              <a:latin typeface="+mn-lt"/>
              <a:ea typeface="+mn-ea"/>
              <a:cs typeface="+mn-cs"/>
            </a:endParaRPr>
          </a:p>
        </p:txBody>
      </p:sp>
      <p:sp>
        <p:nvSpPr>
          <p:cNvPr id="4" name="ZoneTexte 3">
            <a:extLst>
              <a:ext uri="{FF2B5EF4-FFF2-40B4-BE49-F238E27FC236}">
                <a16:creationId xmlns:a16="http://schemas.microsoft.com/office/drawing/2014/main" id="{787F0F91-CDA0-B7FC-3233-67B9247F80BC}"/>
              </a:ext>
            </a:extLst>
          </p:cNvPr>
          <p:cNvSpPr txBox="1"/>
          <p:nvPr/>
        </p:nvSpPr>
        <p:spPr>
          <a:xfrm>
            <a:off x="1030779" y="881733"/>
            <a:ext cx="12236334" cy="8063746"/>
          </a:xfrm>
          <a:prstGeom prst="rect">
            <a:avLst/>
          </a:prstGeom>
          <a:noFill/>
        </p:spPr>
        <p:txBody>
          <a:bodyPr wrap="square">
            <a:spAutoFit/>
          </a:bodyPr>
          <a:lstStyle/>
          <a:p>
            <a:r>
              <a:rPr lang="fr-FR" sz="2000" b="1" dirty="0">
                <a:solidFill>
                  <a:schemeClr val="bg1"/>
                </a:solidFill>
              </a:rPr>
              <a:t>Introduction </a:t>
            </a:r>
          </a:p>
          <a:p>
            <a:r>
              <a:rPr lang="fr-FR" sz="2000" b="1" dirty="0">
                <a:solidFill>
                  <a:schemeClr val="bg1"/>
                </a:solidFill>
              </a:rPr>
              <a:t>1.Généralités sur l’inflammation :</a:t>
            </a:r>
          </a:p>
          <a:p>
            <a:r>
              <a:rPr lang="fr-FR" sz="2000" b="1" dirty="0">
                <a:solidFill>
                  <a:schemeClr val="bg1"/>
                </a:solidFill>
              </a:rPr>
              <a:t>1.1. Définitions ;</a:t>
            </a:r>
          </a:p>
          <a:p>
            <a:r>
              <a:rPr lang="fr-FR" sz="2000" b="1" dirty="0">
                <a:solidFill>
                  <a:schemeClr val="bg1"/>
                </a:solidFill>
              </a:rPr>
              <a:t>1.2. Phénomènes essentiels du processus inflammatoire</a:t>
            </a:r>
          </a:p>
          <a:p>
            <a:r>
              <a:rPr lang="fr-FR" sz="2000" b="1" dirty="0">
                <a:solidFill>
                  <a:schemeClr val="bg1"/>
                </a:solidFill>
              </a:rPr>
              <a:t>      1.2.1. Inflammation aigue : </a:t>
            </a:r>
          </a:p>
          <a:p>
            <a:r>
              <a:rPr lang="fr-FR" sz="2000" b="1" dirty="0">
                <a:solidFill>
                  <a:schemeClr val="bg1"/>
                </a:solidFill>
              </a:rPr>
              <a:t>      1.2.2. Inflammation chronique :</a:t>
            </a:r>
          </a:p>
          <a:p>
            <a:r>
              <a:rPr lang="fr-FR" sz="2000" b="1" dirty="0">
                <a:solidFill>
                  <a:schemeClr val="bg1"/>
                </a:solidFill>
              </a:rPr>
              <a:t>      1.2.3. Médiateurs chimiques de l’inflammation ;</a:t>
            </a:r>
          </a:p>
          <a:p>
            <a:endParaRPr lang="fr-FR" sz="2000" b="1" dirty="0">
              <a:solidFill>
                <a:schemeClr val="bg1"/>
              </a:solidFill>
            </a:endParaRPr>
          </a:p>
          <a:p>
            <a:r>
              <a:rPr lang="fr-FR" sz="2000" b="1" dirty="0">
                <a:solidFill>
                  <a:schemeClr val="bg1"/>
                </a:solidFill>
              </a:rPr>
              <a:t>1.3. Signes cliniques de l’inflammation ;</a:t>
            </a:r>
          </a:p>
          <a:p>
            <a:endParaRPr lang="fr-FR" sz="2000" b="1" dirty="0">
              <a:solidFill>
                <a:schemeClr val="bg1"/>
              </a:solidFill>
            </a:endParaRPr>
          </a:p>
          <a:p>
            <a:r>
              <a:rPr lang="fr-FR" sz="2000" b="1" dirty="0">
                <a:solidFill>
                  <a:schemeClr val="bg1"/>
                </a:solidFill>
              </a:rPr>
              <a:t> 2.Histopathogenie des maladies parodontales</a:t>
            </a:r>
          </a:p>
          <a:p>
            <a:r>
              <a:rPr lang="fr-FR" sz="2000" b="1" dirty="0">
                <a:solidFill>
                  <a:schemeClr val="bg1"/>
                </a:solidFill>
              </a:rPr>
              <a:t>            2.1. Définition</a:t>
            </a:r>
          </a:p>
          <a:p>
            <a:r>
              <a:rPr lang="fr-FR" sz="2000" b="1" dirty="0">
                <a:solidFill>
                  <a:schemeClr val="bg1"/>
                </a:solidFill>
              </a:rPr>
              <a:t>           2.2. Classification des maladies parodontales :</a:t>
            </a:r>
          </a:p>
          <a:p>
            <a:r>
              <a:rPr lang="fr-FR" sz="2000" b="1" dirty="0">
                <a:solidFill>
                  <a:schemeClr val="bg1"/>
                </a:solidFill>
              </a:rPr>
              <a:t>           2.3. Histopathogénie ;</a:t>
            </a:r>
          </a:p>
          <a:p>
            <a:endParaRPr lang="fr-FR" sz="2000" b="1" dirty="0">
              <a:solidFill>
                <a:schemeClr val="bg1"/>
              </a:solidFill>
            </a:endParaRPr>
          </a:p>
          <a:p>
            <a:r>
              <a:rPr lang="fr-FR" sz="2000" b="1" dirty="0">
                <a:solidFill>
                  <a:schemeClr val="bg1"/>
                </a:solidFill>
              </a:rPr>
              <a:t>3.Inflammation du parodonte</a:t>
            </a:r>
          </a:p>
          <a:p>
            <a:r>
              <a:rPr lang="fr-FR" sz="2000" b="1" dirty="0">
                <a:solidFill>
                  <a:schemeClr val="bg1"/>
                </a:solidFill>
              </a:rPr>
              <a:t>3.1. Signes cliniques de l’inflammation gingivale</a:t>
            </a:r>
          </a:p>
          <a:p>
            <a:r>
              <a:rPr lang="fr-FR" sz="2000" b="1" dirty="0">
                <a:solidFill>
                  <a:schemeClr val="bg1"/>
                </a:solidFill>
              </a:rPr>
              <a:t>3.2. Signes cliniques spécifiques à certaines formes de gingivite</a:t>
            </a:r>
          </a:p>
          <a:p>
            <a:r>
              <a:rPr lang="fr-FR" sz="2000" b="1" dirty="0">
                <a:solidFill>
                  <a:schemeClr val="bg1"/>
                </a:solidFill>
              </a:rPr>
              <a:t>3.3. Signes cliniques  des parodontites</a:t>
            </a:r>
          </a:p>
          <a:p>
            <a:endParaRPr lang="fr-FR" sz="2000" b="1" dirty="0">
              <a:solidFill>
                <a:schemeClr val="bg1"/>
              </a:solidFill>
            </a:endParaRPr>
          </a:p>
          <a:p>
            <a:r>
              <a:rPr lang="fr-FR" sz="2000" b="1" dirty="0">
                <a:solidFill>
                  <a:schemeClr val="bg1"/>
                </a:solidFill>
              </a:rPr>
              <a:t>4.Mécanisme pathogénique des bactéries impliquées dans l’inflammation gingivale </a:t>
            </a:r>
          </a:p>
          <a:p>
            <a:r>
              <a:rPr lang="fr-FR" sz="2000" b="1" dirty="0">
                <a:solidFill>
                  <a:schemeClr val="bg1"/>
                </a:solidFill>
              </a:rPr>
              <a:t>5.Propagation de l’inflammation de la gencive aux tissus de soutien parodontaux </a:t>
            </a:r>
          </a:p>
          <a:p>
            <a:endParaRPr lang="fr-FR" sz="2000" b="1" dirty="0">
              <a:solidFill>
                <a:schemeClr val="bg1"/>
              </a:solidFill>
            </a:endParaRPr>
          </a:p>
          <a:p>
            <a:r>
              <a:rPr lang="fr-FR" sz="2000" b="1" dirty="0">
                <a:solidFill>
                  <a:schemeClr val="bg1"/>
                </a:solidFill>
              </a:rPr>
              <a:t>Conclusion</a:t>
            </a:r>
          </a:p>
          <a:p>
            <a:r>
              <a:rPr lang="fr-FR" sz="2000" b="1" dirty="0">
                <a:solidFill>
                  <a:schemeClr val="bg1"/>
                </a:solidFill>
              </a:rPr>
              <a:t>Bibliographie </a:t>
            </a:r>
          </a:p>
          <a:p>
            <a:endParaRPr lang="fr-FR" dirty="0"/>
          </a:p>
        </p:txBody>
      </p:sp>
    </p:spTree>
    <p:extLst>
      <p:ext uri="{BB962C8B-B14F-4D97-AF65-F5344CB8AC3E}">
        <p14:creationId xmlns:p14="http://schemas.microsoft.com/office/powerpoint/2010/main" val="2380489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1A18F6FD-17DC-7A31-492C-D03548BCAFC5}"/>
              </a:ext>
            </a:extLst>
          </p:cNvPr>
          <p:cNvSpPr txBox="1"/>
          <p:nvPr/>
        </p:nvSpPr>
        <p:spPr>
          <a:xfrm>
            <a:off x="1862051" y="1546167"/>
            <a:ext cx="9110749" cy="3148811"/>
          </a:xfrm>
          <a:prstGeom prst="rect">
            <a:avLst/>
          </a:prstGeom>
          <a:noFill/>
        </p:spPr>
        <p:txBody>
          <a:bodyPr wrap="square">
            <a:spAutoFit/>
          </a:bodyPr>
          <a:lstStyle/>
          <a:p>
            <a:pPr lvl="0">
              <a:lnSpc>
                <a:spcPct val="107000"/>
              </a:lnSpc>
              <a:spcAft>
                <a:spcPts val="800"/>
              </a:spcAft>
            </a:pPr>
            <a:r>
              <a:rPr lang="fr-FR" sz="2400" b="1" kern="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Mauvaise haleine (halitose) </a:t>
            </a:r>
            <a:endParaRPr lang="fr-FR" sz="2400"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fr-FR" sz="24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L'inflammation de la gencive, en particulier lorsqu’elle est accompagnée d'accumulation de plaque et de bactéries, peut entraîner une mauvaise haleine.</a:t>
            </a:r>
            <a:endParaRPr lang="fr-FR" sz="24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fr-FR" sz="24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Cela est lié à la production de composés soufrés volatils par les bactéries anaérobies présentes dans la plaque sous-gingivale.</a:t>
            </a:r>
            <a:endParaRPr lang="fr-FR" sz="24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457200">
              <a:lnSpc>
                <a:spcPct val="107000"/>
              </a:lnSpc>
              <a:spcAft>
                <a:spcPts val="800"/>
              </a:spcAft>
            </a:pPr>
            <a:r>
              <a:rPr lang="fr-FR" sz="24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endParaRPr lang="fr-FR" sz="24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1973202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659794BA-A38D-D76A-93F7-469F6E5357DE}"/>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1043811" y="1544993"/>
            <a:ext cx="5427083" cy="3725016"/>
          </a:xfrm>
          <a:prstGeom prst="rect">
            <a:avLst/>
          </a:prstGeom>
        </p:spPr>
      </p:pic>
      <p:sp>
        <p:nvSpPr>
          <p:cNvPr id="5" name="ZoneTexte 4">
            <a:extLst>
              <a:ext uri="{FF2B5EF4-FFF2-40B4-BE49-F238E27FC236}">
                <a16:creationId xmlns:a16="http://schemas.microsoft.com/office/drawing/2014/main" id="{25DA23A1-A0ED-DC13-8D01-4CCA2828E00F}"/>
              </a:ext>
            </a:extLst>
          </p:cNvPr>
          <p:cNvSpPr txBox="1"/>
          <p:nvPr/>
        </p:nvSpPr>
        <p:spPr>
          <a:xfrm>
            <a:off x="6833062" y="1411990"/>
            <a:ext cx="7813964" cy="5344027"/>
          </a:xfrm>
          <a:prstGeom prst="rect">
            <a:avLst/>
          </a:prstGeom>
          <a:noFill/>
        </p:spPr>
        <p:txBody>
          <a:bodyPr wrap="square">
            <a:spAutoFit/>
          </a:bodyPr>
          <a:lstStyle/>
          <a:p>
            <a:r>
              <a:rPr lang="fr-FR" sz="3200" b="1" dirty="0">
                <a:solidFill>
                  <a:srgbClr val="FF0000"/>
                </a:solidFill>
              </a:rPr>
              <a:t>Signes cliniques de l’inflammation gingivale </a:t>
            </a:r>
          </a:p>
          <a:p>
            <a:endParaRPr lang="fr-FR" b="1" dirty="0">
              <a:solidFill>
                <a:schemeClr val="bg1"/>
              </a:solidFill>
            </a:endParaRPr>
          </a:p>
          <a:p>
            <a:endParaRPr lang="fr-FR" sz="1800" b="1" dirty="0">
              <a:solidFill>
                <a:schemeClr val="bg1"/>
              </a:solidFill>
            </a:endParaRPr>
          </a:p>
          <a:p>
            <a:endParaRPr lang="fr-FR" b="1" dirty="0">
              <a:solidFill>
                <a:schemeClr val="bg1"/>
              </a:solidFill>
            </a:endParaRPr>
          </a:p>
          <a:p>
            <a:endParaRPr lang="fr-FR" dirty="0">
              <a:effectLst/>
            </a:endParaRPr>
          </a:p>
          <a:p>
            <a:pPr marL="742950" lvl="1" indent="-285750">
              <a:lnSpc>
                <a:spcPct val="107000"/>
              </a:lnSpc>
              <a:spcAft>
                <a:spcPts val="800"/>
              </a:spcAft>
              <a:buFont typeface="Wingdings" panose="05000000000000000000" pitchFamily="2" charset="2"/>
              <a:buChar char=""/>
            </a:pPr>
            <a:r>
              <a:rPr lang="fr-FR" sz="3200"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Rougeur (érythème)</a:t>
            </a:r>
            <a:endParaRPr lang="fr-FR"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Font typeface="Wingdings" panose="05000000000000000000" pitchFamily="2" charset="2"/>
              <a:buChar char=""/>
            </a:pPr>
            <a:r>
              <a:rPr lang="fr-FR" sz="3200" kern="0" dirty="0">
                <a:solidFill>
                  <a:schemeClr val="bg1"/>
                </a:solidFill>
                <a:latin typeface="Calibri" panose="020F0502020204030204" pitchFamily="34" charset="0"/>
                <a:ea typeface="Calibri" panose="020F0502020204030204" pitchFamily="34" charset="0"/>
                <a:cs typeface="Calibri" panose="020F0502020204030204" pitchFamily="34" charset="0"/>
              </a:rPr>
              <a:t>Texture lisse(GA)</a:t>
            </a:r>
          </a:p>
          <a:p>
            <a:pPr marL="742950" lvl="1" indent="-285750">
              <a:lnSpc>
                <a:spcPct val="107000"/>
              </a:lnSpc>
              <a:spcAft>
                <a:spcPts val="800"/>
              </a:spcAft>
              <a:buFont typeface="Wingdings" panose="05000000000000000000" pitchFamily="2" charset="2"/>
              <a:buChar char=""/>
            </a:pPr>
            <a:r>
              <a:rPr lang="fr-FR" sz="3200" kern="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Consistanc</a:t>
            </a:r>
            <a:r>
              <a:rPr lang="fr-FR" sz="3200" kern="0" dirty="0">
                <a:solidFill>
                  <a:schemeClr val="bg1"/>
                </a:solidFill>
                <a:latin typeface="Calibri" panose="020F0502020204030204" pitchFamily="34" charset="0"/>
                <a:ea typeface="Calibri" panose="020F0502020204030204" pitchFamily="34" charset="0"/>
                <a:cs typeface="Calibri" panose="020F0502020204030204" pitchFamily="34" charset="0"/>
              </a:rPr>
              <a:t>e molle</a:t>
            </a:r>
            <a:endParaRPr lang="fr-FR"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Font typeface="Wingdings" panose="05000000000000000000" pitchFamily="2" charset="2"/>
              <a:buChar char=""/>
            </a:pPr>
            <a:r>
              <a:rPr lang="fr-FR" sz="3200" kern="0" dirty="0">
                <a:solidFill>
                  <a:schemeClr val="bg1"/>
                </a:solidFill>
                <a:latin typeface="Calibri" panose="020F0502020204030204" pitchFamily="34" charset="0"/>
                <a:ea typeface="Calibri" panose="020F0502020204030204" pitchFamily="34" charset="0"/>
                <a:cs typeface="Calibri" panose="020F0502020204030204" pitchFamily="34" charset="0"/>
              </a:rPr>
              <a:t>Contour irrégulier</a:t>
            </a:r>
            <a:endParaRPr lang="fr-FR"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Font typeface="Wingdings" panose="05000000000000000000" pitchFamily="2" charset="2"/>
              <a:buChar char=""/>
            </a:pPr>
            <a:r>
              <a:rPr lang="fr-FR" sz="3200"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volume augmenté (œdème) </a:t>
            </a:r>
          </a:p>
          <a:p>
            <a:pPr marL="742950" lvl="1" indent="-285750">
              <a:lnSpc>
                <a:spcPct val="107000"/>
              </a:lnSpc>
              <a:spcAft>
                <a:spcPts val="800"/>
              </a:spcAft>
              <a:buFont typeface="Wingdings" panose="05000000000000000000" pitchFamily="2" charset="2"/>
              <a:buChar char=""/>
            </a:pPr>
            <a:r>
              <a:rPr lang="fr-FR" sz="3200" kern="0" dirty="0">
                <a:solidFill>
                  <a:schemeClr val="bg1"/>
                </a:solidFill>
                <a:latin typeface="Calibri" panose="020F0502020204030204" pitchFamily="34" charset="0"/>
                <a:ea typeface="Calibri" panose="020F0502020204030204" pitchFamily="34" charset="0"/>
                <a:cs typeface="Calibri" panose="020F0502020204030204" pitchFamily="34" charset="0"/>
              </a:rPr>
              <a:t>Saignement gingival</a:t>
            </a:r>
            <a:endParaRPr lang="fr-FR"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3312099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0592A05D-C280-AF4E-0024-9A95D538227E}"/>
              </a:ext>
            </a:extLst>
          </p:cNvPr>
          <p:cNvSpPr txBox="1"/>
          <p:nvPr/>
        </p:nvSpPr>
        <p:spPr>
          <a:xfrm>
            <a:off x="1230284" y="1113906"/>
            <a:ext cx="11837323" cy="6454139"/>
          </a:xfrm>
          <a:prstGeom prst="rect">
            <a:avLst/>
          </a:prstGeom>
          <a:noFill/>
        </p:spPr>
        <p:txBody>
          <a:bodyPr wrap="square">
            <a:spAutoFit/>
          </a:bodyPr>
          <a:lstStyle/>
          <a:p>
            <a:pPr>
              <a:lnSpc>
                <a:spcPct val="107000"/>
              </a:lnSpc>
              <a:spcAft>
                <a:spcPts val="800"/>
              </a:spcAft>
            </a:pPr>
            <a:r>
              <a:rPr lang="fr-FR" sz="3200" b="1" kern="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Signes cliniques spécifiques à certaines formes de gingivite </a:t>
            </a:r>
          </a:p>
          <a:p>
            <a:pPr>
              <a:lnSpc>
                <a:spcPct val="107000"/>
              </a:lnSpc>
              <a:spcAft>
                <a:spcPts val="800"/>
              </a:spcAft>
            </a:pPr>
            <a:endParaRPr lang="fr-FR" sz="3200"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lvl="0">
              <a:lnSpc>
                <a:spcPct val="107000"/>
              </a:lnSpc>
              <a:spcAft>
                <a:spcPts val="800"/>
              </a:spcAft>
              <a:tabLst>
                <a:tab pos="457200" algn="l"/>
              </a:tabLst>
            </a:pPr>
            <a:r>
              <a:rPr lang="fr-FR" sz="2800" b="1" kern="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Gingivite desquamative</a:t>
            </a:r>
            <a:r>
              <a:rPr lang="fr-FR" sz="2800" kern="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 </a:t>
            </a:r>
            <a:endParaRPr lang="fr-FR" sz="2800"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8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Se manifeste par une exfoliation de l’épithélium gingival, entraînant des zones érosives et ulcérées.</a:t>
            </a:r>
            <a:endParaRPr lang="fr-FR"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8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Souvent associée à des affections systémiques comme le lichen plan ou les pemphigoïdes.</a:t>
            </a:r>
          </a:p>
          <a:p>
            <a:pPr marL="742950" lvl="1" indent="-285750">
              <a:lnSpc>
                <a:spcPct val="107000"/>
              </a:lnSpc>
              <a:spcAft>
                <a:spcPts val="800"/>
              </a:spcAft>
              <a:buSzPts val="1000"/>
              <a:buFont typeface="Courier New" panose="02070309020205020404" pitchFamily="49" charset="0"/>
              <a:buChar char="o"/>
              <a:tabLst>
                <a:tab pos="914400" algn="l"/>
              </a:tabLst>
            </a:pPr>
            <a:endParaRPr lang="fr-FR"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spcAft>
                <a:spcPts val="800"/>
              </a:spcAft>
              <a:tabLst>
                <a:tab pos="457200" algn="l"/>
              </a:tabLst>
            </a:pPr>
            <a:r>
              <a:rPr lang="fr-FR" sz="2800" b="1" kern="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Gingivite hypertrophique</a:t>
            </a:r>
            <a:r>
              <a:rPr lang="fr-FR" sz="2800" kern="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 </a:t>
            </a:r>
            <a:endParaRPr lang="fr-FR" sz="2800"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fr-FR" sz="28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Prolifération excessive des tissus gingivaux, souvent liée à une prise de médicaments (anticonvulsivants, inhibiteurs calciques, immunosuppresseurs).</a:t>
            </a:r>
            <a:endParaRPr lang="fr-FR"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964098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64C4841D-F5AF-89EE-46F1-F743FE561B9D}"/>
              </a:ext>
            </a:extLst>
          </p:cNvPr>
          <p:cNvSpPr txBox="1"/>
          <p:nvPr/>
        </p:nvSpPr>
        <p:spPr>
          <a:xfrm>
            <a:off x="3807229" y="1004054"/>
            <a:ext cx="7315200" cy="584775"/>
          </a:xfrm>
          <a:prstGeom prst="rect">
            <a:avLst/>
          </a:prstGeom>
          <a:noFill/>
        </p:spPr>
        <p:txBody>
          <a:bodyPr wrap="square">
            <a:spAutoFit/>
          </a:bodyPr>
          <a:lstStyle/>
          <a:p>
            <a:r>
              <a:rPr lang="fr-FR" sz="3200" b="1" dirty="0">
                <a:solidFill>
                  <a:srgbClr val="FF0000"/>
                </a:solidFill>
              </a:rPr>
              <a:t>Signes cliniques  des parodontites</a:t>
            </a:r>
            <a:endParaRPr lang="fr-FR" sz="3200" dirty="0">
              <a:solidFill>
                <a:srgbClr val="FF0000"/>
              </a:solidFill>
            </a:endParaRPr>
          </a:p>
        </p:txBody>
      </p:sp>
      <p:sp>
        <p:nvSpPr>
          <p:cNvPr id="4" name="ZoneTexte 3">
            <a:extLst>
              <a:ext uri="{FF2B5EF4-FFF2-40B4-BE49-F238E27FC236}">
                <a16:creationId xmlns:a16="http://schemas.microsoft.com/office/drawing/2014/main" id="{8011679C-083B-4749-8017-0A2F22D579C7}"/>
              </a:ext>
            </a:extLst>
          </p:cNvPr>
          <p:cNvSpPr txBox="1"/>
          <p:nvPr/>
        </p:nvSpPr>
        <p:spPr>
          <a:xfrm>
            <a:off x="2693324" y="2605663"/>
            <a:ext cx="10307781" cy="2523768"/>
          </a:xfrm>
          <a:prstGeom prst="rect">
            <a:avLst/>
          </a:prstGeom>
          <a:noFill/>
        </p:spPr>
        <p:txBody>
          <a:bodyPr wrap="square" rtlCol="0">
            <a:spAutoFit/>
          </a:bodyPr>
          <a:lstStyle/>
          <a:p>
            <a:r>
              <a:rPr lang="fr-FR" sz="2800" kern="0" dirty="0">
                <a:solidFill>
                  <a:schemeClr val="bg1"/>
                </a:solidFill>
                <a:latin typeface="Calibri" panose="020F0502020204030204" pitchFamily="34" charset="0"/>
                <a:ea typeface="Calibri" panose="020F0502020204030204" pitchFamily="34" charset="0"/>
                <a:cs typeface="Times New Roman" panose="02020603050405020304" pitchFamily="18" charset="0"/>
              </a:rPr>
              <a:t>On observe le plus souvent en plus des signes cliniques de la gencive ,</a:t>
            </a:r>
            <a:r>
              <a:rPr lang="fr-FR" sz="28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une </a:t>
            </a:r>
            <a:r>
              <a:rPr lang="fr-FR" sz="2800" b="1" kern="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perte d’attache</a:t>
            </a:r>
            <a:r>
              <a:rPr lang="fr-FR" sz="2800" kern="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fr-FR" sz="2800"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par destruction des fibres desmodontales, approfondissement pathologique du sulcus (avec destruction osseuse) ainsi que des </a:t>
            </a:r>
            <a:r>
              <a:rPr lang="fr-FR" sz="2800" b="1" kern="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mobilités dentaires </a:t>
            </a:r>
            <a:r>
              <a:rPr lang="fr-FR" sz="2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parfois associées a des </a:t>
            </a:r>
            <a:r>
              <a:rPr lang="fr-FR" sz="2800" b="1" kern="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diastèmes secondaires</a:t>
            </a:r>
            <a:endParaRPr lang="fr-FR" sz="2800" dirty="0">
              <a:solidFill>
                <a:srgbClr val="FF0000"/>
              </a:solidFill>
            </a:endParaRPr>
          </a:p>
          <a:p>
            <a:endParaRPr lang="fr-FR" dirty="0"/>
          </a:p>
        </p:txBody>
      </p:sp>
    </p:spTree>
    <p:extLst>
      <p:ext uri="{BB962C8B-B14F-4D97-AF65-F5344CB8AC3E}">
        <p14:creationId xmlns:p14="http://schemas.microsoft.com/office/powerpoint/2010/main" val="9224470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3E63506B-7656-81C3-F0F7-43421F811EA3}"/>
              </a:ext>
            </a:extLst>
          </p:cNvPr>
          <p:cNvSpPr txBox="1"/>
          <p:nvPr/>
        </p:nvSpPr>
        <p:spPr>
          <a:xfrm>
            <a:off x="1463040" y="743818"/>
            <a:ext cx="12435840" cy="523220"/>
          </a:xfrm>
          <a:prstGeom prst="rect">
            <a:avLst/>
          </a:prstGeom>
          <a:noFill/>
        </p:spPr>
        <p:txBody>
          <a:bodyPr wrap="square">
            <a:spAutoFit/>
          </a:bodyPr>
          <a:lstStyle/>
          <a:p>
            <a:r>
              <a:rPr lang="fr-FR" sz="2800" b="1" dirty="0">
                <a:solidFill>
                  <a:srgbClr val="FF0000"/>
                </a:solidFill>
              </a:rPr>
              <a:t>Mécanisme pathogénique des bactéries impliquées dans l’inflammation gingivale </a:t>
            </a:r>
          </a:p>
        </p:txBody>
      </p:sp>
      <p:sp>
        <p:nvSpPr>
          <p:cNvPr id="4" name="ZoneTexte 3">
            <a:extLst>
              <a:ext uri="{FF2B5EF4-FFF2-40B4-BE49-F238E27FC236}">
                <a16:creationId xmlns:a16="http://schemas.microsoft.com/office/drawing/2014/main" id="{CF0C7F18-B18E-B645-2991-467D278BF242}"/>
              </a:ext>
            </a:extLst>
          </p:cNvPr>
          <p:cNvSpPr txBox="1"/>
          <p:nvPr/>
        </p:nvSpPr>
        <p:spPr>
          <a:xfrm>
            <a:off x="1163781" y="1326441"/>
            <a:ext cx="12577385" cy="2290050"/>
          </a:xfrm>
          <a:prstGeom prst="rect">
            <a:avLst/>
          </a:prstGeom>
          <a:noFill/>
        </p:spPr>
        <p:txBody>
          <a:bodyPr wrap="square" rtlCol="0">
            <a:spAutoFit/>
          </a:bodyPr>
          <a:lstStyle/>
          <a:p>
            <a:pPr>
              <a:lnSpc>
                <a:spcPct val="115000"/>
              </a:lnSpc>
              <a:spcAft>
                <a:spcPts val="800"/>
              </a:spcAft>
            </a:pPr>
            <a:r>
              <a:rPr lang="fr-FR" sz="1800"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Puisque la plupart des  formes de la maladie parodontale chez l'homme sont liées à la présence de la flore microbienne sous gingivale, La pathogénicité de cette flore est le fruit des produits et des composants qui la forment ; elles s’exercent par l’intermédiaire </a:t>
            </a:r>
            <a:r>
              <a:rPr lang="fr-FR" sz="1800"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des </a:t>
            </a:r>
            <a:r>
              <a:rPr lang="fr-FR" sz="18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enzyme</a:t>
            </a:r>
            <a:r>
              <a:rPr lang="fr-FR" sz="1800"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s, des</a:t>
            </a:r>
            <a:r>
              <a:rPr lang="fr-FR" sz="18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 toxines</a:t>
            </a:r>
            <a:r>
              <a:rPr lang="fr-FR" sz="1800"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 et des</a:t>
            </a:r>
            <a:r>
              <a:rPr lang="fr-FR" sz="18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 antigènes</a:t>
            </a:r>
            <a:r>
              <a:rPr lang="fr-FR" sz="1800"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qu’elle contient.</a:t>
            </a:r>
            <a:endParaRPr lang="fr-FR" sz="18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1800"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L’apparition </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des lésions inflammatoires est provoquée par les facteurs cités plus haut dépendant de cette flore microbienne (enzymes, toxines et antigènes) selon différentes réactions :</a:t>
            </a:r>
            <a:endParaRPr lang="fr-FR" sz="18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1</a:t>
            </a:r>
            <a:r>
              <a:rPr lang="fr-FR" sz="24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.Réaction cytotoxique :</a:t>
            </a:r>
            <a:endParaRPr lang="fr-FR" sz="24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ZoneTexte 4">
            <a:extLst>
              <a:ext uri="{FF2B5EF4-FFF2-40B4-BE49-F238E27FC236}">
                <a16:creationId xmlns:a16="http://schemas.microsoft.com/office/drawing/2014/main" id="{3F9BC5D6-D33E-A6F5-630B-24A9C6172A90}"/>
              </a:ext>
            </a:extLst>
          </p:cNvPr>
          <p:cNvSpPr txBox="1"/>
          <p:nvPr/>
        </p:nvSpPr>
        <p:spPr>
          <a:xfrm>
            <a:off x="390227" y="3675894"/>
            <a:ext cx="14073918" cy="4526624"/>
          </a:xfrm>
          <a:prstGeom prst="rect">
            <a:avLst/>
          </a:prstGeom>
          <a:noFill/>
        </p:spPr>
        <p:txBody>
          <a:bodyPr wrap="square" rtlCol="0">
            <a:spAutoFit/>
          </a:bodyPr>
          <a:lstStyle/>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La flore microbienne qui colonise la surface de la dent contient et libèrent des enzymes</a:t>
            </a: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(protéases, hyaluronidase, collagénases, etc.) pouvant constituer l’étiologie directe des   </a:t>
            </a:r>
            <a:endParaRPr lang="fr-FR" sz="18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détériorations tissulaires au niveau de l’épithélium et du tissu conjonctif.</a:t>
            </a:r>
            <a:endParaRPr lang="fr-FR" sz="18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Ces enzymes vont provoquer une altération de la barrière épithéliale dont les cellules sont  mobilisées,</a:t>
            </a: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une  dégradation  et une lyse de la substance fondamentale,</a:t>
            </a: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une dégradation des fibres  collagène,</a:t>
            </a: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une élongation irréversible des capillaires.  </a:t>
            </a:r>
            <a:endParaRPr lang="fr-FR" sz="18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L’action de ces enzymes bactériens est renforcée par des enzymes tissulaires qui n’apparaissent   </a:t>
            </a:r>
            <a:endParaRPr lang="fr-FR" sz="18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10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qu’une fois que le processus inflammatoire est déclenché</a:t>
            </a:r>
          </a:p>
          <a:p>
            <a:pPr>
              <a:lnSpc>
                <a:spcPct val="115000"/>
              </a:lnSpc>
              <a:spcAft>
                <a:spcPts val="1000"/>
              </a:spcAft>
              <a:tabLst>
                <a:tab pos="1733550" algn="l"/>
              </a:tabLst>
            </a:pPr>
            <a:r>
              <a:rPr lang="fr-FR" sz="1800" b="1" kern="1200" dirty="0">
                <a:solidFill>
                  <a:schemeClr val="bg1"/>
                </a:solidFill>
                <a:effectLst/>
                <a:latin typeface="Calibri" panose="020F0502020204030204" pitchFamily="34" charset="0"/>
                <a:ea typeface="+mn-ea"/>
                <a:cs typeface="+mn-cs"/>
              </a:rPr>
              <a:t> (</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pour rappel ces enzymes tissulaire sont   appelés enzymes lysosomiaux proviennent des leucocytes et des cellules inflammatoires qui infiltrent la   gencive enflammée)</a:t>
            </a:r>
            <a:endParaRPr lang="fr-FR" sz="18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2396363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6016238B-F717-9147-A4B9-724C72B2E6F6}"/>
              </a:ext>
            </a:extLst>
          </p:cNvPr>
          <p:cNvSpPr txBox="1"/>
          <p:nvPr/>
        </p:nvSpPr>
        <p:spPr>
          <a:xfrm>
            <a:off x="698269" y="169834"/>
            <a:ext cx="11903825" cy="4062907"/>
          </a:xfrm>
          <a:prstGeom prst="rect">
            <a:avLst/>
          </a:prstGeom>
          <a:noFill/>
        </p:spPr>
        <p:txBody>
          <a:bodyPr wrap="square">
            <a:spAutoFit/>
          </a:bodyPr>
          <a:lstStyle/>
          <a:p>
            <a:pPr algn="ctr">
              <a:lnSpc>
                <a:spcPct val="115000"/>
              </a:lnSpc>
              <a:spcAft>
                <a:spcPts val="800"/>
              </a:spcAft>
              <a:tabLst>
                <a:tab pos="1733550" algn="l"/>
              </a:tabLst>
            </a:pPr>
            <a:r>
              <a:rPr lang="fr-FR" sz="3200" b="1" kern="0" dirty="0">
                <a:solidFill>
                  <a:srgbClr val="0070C0"/>
                </a:solidFill>
                <a:effectLst/>
                <a:latin typeface="Calibri" panose="020F0502020204030204" pitchFamily="34" charset="0"/>
                <a:ea typeface="Calibri" panose="020F0502020204030204" pitchFamily="34" charset="0"/>
                <a:cs typeface="Arial" panose="020B0604020202020204" pitchFamily="34" charset="0"/>
              </a:rPr>
              <a:t>Réaction immunitaire </a:t>
            </a:r>
            <a:endParaRPr lang="fr-FR" sz="3200" b="1"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tabLst>
                <a:tab pos="1733550" algn="l"/>
              </a:tabLst>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La plupart des substances produites par la flore microbienne de la plaque (biofilm) sont antigéniques  </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tabLst>
                <a:tab pos="1733550" algn="l"/>
              </a:tabLst>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et  provoquent par conséquent l'apparition d'une </a:t>
            </a:r>
            <a:r>
              <a:rPr lang="fr-FR" sz="20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réaction immunitaire </a:t>
            </a: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qui protège le tissu gingival  contre ces antigènes.</a:t>
            </a:r>
          </a:p>
          <a:p>
            <a:pPr>
              <a:lnSpc>
                <a:spcPct val="115000"/>
              </a:lnSpc>
              <a:spcAft>
                <a:spcPts val="800"/>
              </a:spcAft>
              <a:tabLst>
                <a:tab pos="1733550" algn="l"/>
              </a:tabLst>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Cependant même si les réactions immunitaires ont un caractère essentiellement  protecteur, elles peuvent également provoquer l’apparition de lésions gingivales et parodontales. </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tabLst>
                <a:tab pos="1733550" algn="l"/>
              </a:tabLst>
            </a:pPr>
            <a:r>
              <a:rPr lang="fr-FR" sz="1800" kern="0" dirty="0">
                <a:effectLst/>
                <a:latin typeface="Calibri" panose="020F0502020204030204" pitchFamily="34" charset="0"/>
                <a:ea typeface="Calibri" panose="020F0502020204030204" pitchFamily="34" charset="0"/>
                <a:cs typeface="Arial" panose="020B0604020202020204" pitchFamily="34" charset="0"/>
              </a:rPr>
              <a:t> </a:t>
            </a: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50000"/>
              </a:lnSpc>
              <a:spcAft>
                <a:spcPts val="800"/>
              </a:spcAft>
              <a:buFont typeface="Wingdings" panose="05000000000000000000" pitchFamily="2" charset="2"/>
              <a:buChar char=""/>
              <a:tabLst>
                <a:tab pos="1733550" algn="l"/>
              </a:tabLst>
            </a:pP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50000"/>
              </a:lnSpc>
              <a:spcAft>
                <a:spcPts val="800"/>
              </a:spcAft>
              <a:buFont typeface="Wingdings" panose="05000000000000000000" pitchFamily="2" charset="2"/>
              <a:buChar char=""/>
              <a:tabLst>
                <a:tab pos="1733550" algn="l"/>
              </a:tabLst>
            </a:pP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ZoneTexte 3">
            <a:extLst>
              <a:ext uri="{FF2B5EF4-FFF2-40B4-BE49-F238E27FC236}">
                <a16:creationId xmlns:a16="http://schemas.microsoft.com/office/drawing/2014/main" id="{47CEB940-3C7F-DFAF-CF15-26E3D83FE626}"/>
              </a:ext>
            </a:extLst>
          </p:cNvPr>
          <p:cNvSpPr txBox="1"/>
          <p:nvPr/>
        </p:nvSpPr>
        <p:spPr>
          <a:xfrm>
            <a:off x="581891" y="3029970"/>
            <a:ext cx="12901353" cy="4822923"/>
          </a:xfrm>
          <a:prstGeom prst="rect">
            <a:avLst/>
          </a:prstGeom>
          <a:noFill/>
        </p:spPr>
        <p:txBody>
          <a:bodyPr wrap="square" rtlCol="0">
            <a:spAutoFit/>
          </a:bodyPr>
          <a:lstStyle/>
          <a:p>
            <a:pPr marL="342900" lvl="0" indent="-342900">
              <a:lnSpc>
                <a:spcPct val="150000"/>
              </a:lnSpc>
              <a:spcAft>
                <a:spcPts val="800"/>
              </a:spcAft>
              <a:buFont typeface="Wingdings" panose="05000000000000000000" pitchFamily="2" charset="2"/>
              <a:buChar char=""/>
              <a:tabLst>
                <a:tab pos="1733550" algn="l"/>
              </a:tabLst>
            </a:pPr>
            <a:r>
              <a:rPr lang="fr-FR" sz="2800" b="1" kern="0" dirty="0">
                <a:solidFill>
                  <a:srgbClr val="00B0F0"/>
                </a:solidFill>
                <a:effectLst/>
                <a:latin typeface="Calibri" panose="020F0502020204030204" pitchFamily="34" charset="0"/>
                <a:ea typeface="Calibri" panose="020F0502020204030204" pitchFamily="34" charset="0"/>
                <a:cs typeface="Arial" panose="020B0604020202020204" pitchFamily="34" charset="0"/>
              </a:rPr>
              <a:t>Réaction à médiation humorale </a:t>
            </a:r>
            <a:endParaRPr lang="fr-FR" sz="2800" b="1"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Elle se traduit par la production d’anticorps (les immunoglobulines de la classe IgG, </a:t>
            </a:r>
            <a:r>
              <a:rPr lang="fr-FR" sz="1800" b="1" kern="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IgA</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et IgM ) qui vont participer à la défense du tissu gingival en neutralisant les toxines et les enzymes de la plaque.</a:t>
            </a:r>
          </a:p>
          <a:p>
            <a:pPr>
              <a:lnSpc>
                <a:spcPct val="115000"/>
              </a:lnSpc>
              <a:spcAft>
                <a:spcPts val="800"/>
              </a:spcAft>
              <a:tabLst>
                <a:tab pos="1733550" algn="l"/>
              </a:tabLst>
            </a:pPr>
            <a:r>
              <a:rPr lang="fr-FR" b="1" kern="0" dirty="0">
                <a:solidFill>
                  <a:schemeClr val="bg1"/>
                </a:solidFill>
                <a:latin typeface="Calibri" panose="020F0502020204030204" pitchFamily="34" charset="0"/>
                <a:ea typeface="Calibri" panose="020F0502020204030204" pitchFamily="34" charset="0"/>
                <a:cs typeface="Arial" panose="020B0604020202020204" pitchFamily="34" charset="0"/>
              </a:rPr>
              <a:t>C</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es immunoglobulines peuvent réduire la pénétration tissulaire des produits bactériens (antigènes) venant du sulcus ou de la poche gingivale.</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Lorsqu'un antigène et un anticorps s'unissent pour former un agrégat protéique (complexe immun) au sein du tissu, les neutrophiles peuvent alors phagocyter les complexes antigènes/anticorps.</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Au cours de ce processus de phagocytose, les granulocytes neutrophiles libéreront quelques uns de leur enzymes lysosomiaux, qui pouvant à leur tour provoquer l’apparition d’une lésion tissulaire et augmenter l’intensité de la réaction inflammatoire,</a:t>
            </a:r>
          </a:p>
          <a:p>
            <a:pPr>
              <a:lnSpc>
                <a:spcPct val="115000"/>
              </a:lnSpc>
              <a:spcAft>
                <a:spcPts val="800"/>
              </a:spcAft>
              <a:tabLst>
                <a:tab pos="1733550" algn="l"/>
              </a:tabLs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et par conséquent une tentative de défense de tissu contre le matériel antigène détermine l’apparition d’une réaction tissulaire qui peut provoquer une détérioration du tissu.</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1800" kern="0" dirty="0">
                <a:effectLst/>
                <a:latin typeface="Calibri" panose="020F0502020204030204" pitchFamily="34" charset="0"/>
                <a:ea typeface="Calibri" panose="020F0502020204030204" pitchFamily="34" charset="0"/>
                <a:cs typeface="Arial" panose="020B0604020202020204" pitchFamily="34" charset="0"/>
              </a:rPr>
              <a:t> </a:t>
            </a:r>
            <a:endParaRPr lang="fr-FR" dirty="0"/>
          </a:p>
        </p:txBody>
      </p:sp>
    </p:spTree>
    <p:extLst>
      <p:ext uri="{BB962C8B-B14F-4D97-AF65-F5344CB8AC3E}">
        <p14:creationId xmlns:p14="http://schemas.microsoft.com/office/powerpoint/2010/main" val="41529559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320E87B9-96E4-7E58-C1FB-276E6F794C84}"/>
              </a:ext>
            </a:extLst>
          </p:cNvPr>
          <p:cNvSpPr txBox="1"/>
          <p:nvPr/>
        </p:nvSpPr>
        <p:spPr>
          <a:xfrm>
            <a:off x="2377440" y="2527069"/>
            <a:ext cx="10756669" cy="4319388"/>
          </a:xfrm>
          <a:prstGeom prst="rect">
            <a:avLst/>
          </a:prstGeom>
          <a:noFill/>
        </p:spPr>
        <p:txBody>
          <a:bodyPr wrap="square">
            <a:spAutoFit/>
          </a:bodyPr>
          <a:lstStyle/>
          <a:p>
            <a:pPr marL="342900" lvl="0" indent="-342900" algn="just">
              <a:lnSpc>
                <a:spcPct val="150000"/>
              </a:lnSpc>
              <a:spcAft>
                <a:spcPts val="800"/>
              </a:spcAft>
              <a:buFont typeface="Wingdings" panose="05000000000000000000" pitchFamily="2" charset="2"/>
              <a:buChar char=""/>
              <a:tabLst>
                <a:tab pos="1733550" algn="l"/>
              </a:tabLst>
            </a:pPr>
            <a:r>
              <a:rPr lang="fr-FR" sz="2800" b="1" kern="0" dirty="0">
                <a:solidFill>
                  <a:srgbClr val="00B0F0"/>
                </a:solidFill>
                <a:effectLst/>
                <a:latin typeface="Calibri" panose="020F0502020204030204" pitchFamily="34" charset="0"/>
                <a:ea typeface="Calibri" panose="020F0502020204030204" pitchFamily="34" charset="0"/>
                <a:cs typeface="Arial" panose="020B0604020202020204" pitchFamily="34" charset="0"/>
              </a:rPr>
              <a:t>Réaction à médiation cellulaire </a:t>
            </a:r>
            <a:endParaRPr lang="fr-FR" sz="2800" b="1"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La réaction immunitaire à médiation cellulaire survenant au sein du parodonte est révélée par la présence des </a:t>
            </a:r>
            <a:r>
              <a:rPr lang="fr-FR" sz="24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lymphocytes</a:t>
            </a: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qui produisent des </a:t>
            </a:r>
            <a:r>
              <a:rPr lang="fr-FR" sz="24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lymphokines </a:t>
            </a: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lorsqu’ils sont exposés aux antigènes vis-à-vis desquels ils ont été sensibilisés ; ces lymphokines peuvent provoquer la migration de cellules inflammatoires induisant une augmentation de la perméabilité vasculaire.</a:t>
            </a: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D’autre lymphokines sont cytotoxiques et peuvent provoquer une détérioration des cellules du tissu conjonctif.</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1800" kern="0" dirty="0">
                <a:effectLst/>
                <a:latin typeface="Calibri" panose="020F0502020204030204" pitchFamily="34" charset="0"/>
                <a:ea typeface="Calibri" panose="020F0502020204030204" pitchFamily="34" charset="0"/>
                <a:cs typeface="Arial" panose="020B0604020202020204" pitchFamily="34" charset="0"/>
              </a:rPr>
              <a:t> </a:t>
            </a: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 name="ZoneTexte 4">
            <a:extLst>
              <a:ext uri="{FF2B5EF4-FFF2-40B4-BE49-F238E27FC236}">
                <a16:creationId xmlns:a16="http://schemas.microsoft.com/office/drawing/2014/main" id="{EBCFF649-5A16-1FD3-1117-A3FEE802D1B0}"/>
              </a:ext>
            </a:extLst>
          </p:cNvPr>
          <p:cNvSpPr txBox="1"/>
          <p:nvPr/>
        </p:nvSpPr>
        <p:spPr>
          <a:xfrm>
            <a:off x="4671753" y="1142270"/>
            <a:ext cx="7315200" cy="692049"/>
          </a:xfrm>
          <a:prstGeom prst="rect">
            <a:avLst/>
          </a:prstGeom>
          <a:noFill/>
        </p:spPr>
        <p:txBody>
          <a:bodyPr wrap="square">
            <a:spAutoFit/>
          </a:bodyPr>
          <a:lstStyle/>
          <a:p>
            <a:pPr>
              <a:lnSpc>
                <a:spcPct val="115000"/>
              </a:lnSpc>
              <a:spcAft>
                <a:spcPts val="800"/>
              </a:spcAft>
              <a:tabLst>
                <a:tab pos="1733550" algn="l"/>
              </a:tabLst>
            </a:pPr>
            <a:r>
              <a:rPr lang="fr-FR" sz="3600" b="1" kern="0" dirty="0">
                <a:solidFill>
                  <a:srgbClr val="0070C0"/>
                </a:solidFill>
                <a:effectLst/>
                <a:latin typeface="Calibri" panose="020F0502020204030204" pitchFamily="34" charset="0"/>
                <a:ea typeface="Calibri" panose="020F0502020204030204" pitchFamily="34" charset="0"/>
                <a:cs typeface="Arial" panose="020B0604020202020204" pitchFamily="34" charset="0"/>
              </a:rPr>
              <a:t>Réaction immunitaire </a:t>
            </a:r>
            <a:endParaRPr lang="fr-FR" sz="3600" b="1"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2632752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952CBCEC-9452-2780-4C81-AAD8FB1EF6EB}"/>
              </a:ext>
            </a:extLst>
          </p:cNvPr>
          <p:cNvSpPr txBox="1"/>
          <p:nvPr/>
        </p:nvSpPr>
        <p:spPr>
          <a:xfrm>
            <a:off x="1088967" y="355799"/>
            <a:ext cx="12452466" cy="800219"/>
          </a:xfrm>
          <a:prstGeom prst="rect">
            <a:avLst/>
          </a:prstGeom>
          <a:noFill/>
        </p:spPr>
        <p:txBody>
          <a:bodyPr wrap="square">
            <a:spAutoFit/>
          </a:bodyPr>
          <a:lstStyle/>
          <a:p>
            <a:r>
              <a:rPr lang="fr-FR" sz="2800" b="1" dirty="0">
                <a:solidFill>
                  <a:srgbClr val="FF0000"/>
                </a:solidFill>
              </a:rPr>
              <a:t>Propagation de l’inflammation de la gencive aux tissus de soutien parodontaux </a:t>
            </a:r>
          </a:p>
          <a:p>
            <a:endParaRPr lang="fr-FR" sz="1800" b="1" dirty="0">
              <a:solidFill>
                <a:schemeClr val="bg1"/>
              </a:solidFill>
            </a:endParaRPr>
          </a:p>
        </p:txBody>
      </p:sp>
      <p:sp>
        <p:nvSpPr>
          <p:cNvPr id="4" name="ZoneTexte 3">
            <a:extLst>
              <a:ext uri="{FF2B5EF4-FFF2-40B4-BE49-F238E27FC236}">
                <a16:creationId xmlns:a16="http://schemas.microsoft.com/office/drawing/2014/main" id="{421328E7-07BA-4BD2-159D-23AA95D682D3}"/>
              </a:ext>
            </a:extLst>
          </p:cNvPr>
          <p:cNvSpPr txBox="1"/>
          <p:nvPr/>
        </p:nvSpPr>
        <p:spPr>
          <a:xfrm>
            <a:off x="556955" y="1156018"/>
            <a:ext cx="12452465" cy="3145733"/>
          </a:xfrm>
          <a:prstGeom prst="rect">
            <a:avLst/>
          </a:prstGeom>
          <a:noFill/>
        </p:spPr>
        <p:txBody>
          <a:bodyPr wrap="square" rtlCol="0">
            <a:spAutoFit/>
          </a:bodyPr>
          <a:lstStyle/>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L</a:t>
            </a: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’évolution de la gingivite en parodontite est caractérisée par l'extension de l'inflammation à</a:t>
            </a:r>
            <a:r>
              <a:rPr lang="fr-FR" sz="2400" b="1" kern="100" dirty="0">
                <a:solidFill>
                  <a:schemeClr val="bg1"/>
                </a:solidFill>
                <a:latin typeface="Calibri" panose="020F0502020204030204" pitchFamily="34" charset="0"/>
                <a:ea typeface="Calibri" panose="020F0502020204030204" pitchFamily="34" charset="0"/>
                <a:cs typeface="Arial" panose="020B0604020202020204" pitchFamily="34" charset="0"/>
              </a:rPr>
              <a:t> </a:t>
            </a: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partir de la gencive marginale et des papilles inter dentaires jusqu’aux  tissus de soutien parodontaux profonds .</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Cette propagation commence lorsque l'inflammation pénètre dans les fibres gingivales et les détruit en général très près de leur attache </a:t>
            </a:r>
            <a:r>
              <a:rPr lang="fr-FR" sz="2400" b="1" kern="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cémentaire</a:t>
            </a:r>
            <a:r>
              <a:rPr lang="fr-FR" sz="2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pour migrer après dans les tissus de soutien par les voies suivantes :</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1800" kern="0" dirty="0">
                <a:effectLst/>
                <a:latin typeface="Calibri" panose="020F0502020204030204" pitchFamily="34" charset="0"/>
                <a:ea typeface="Calibri" panose="020F0502020204030204" pitchFamily="34" charset="0"/>
                <a:cs typeface="Times New Roman" panose="02020603050405020304" pitchFamily="18" charset="0"/>
              </a:rPr>
              <a:t> </a:t>
            </a:r>
            <a:endParaRPr lang="fr-FR" sz="18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6" name="ZoneTexte 5">
            <a:extLst>
              <a:ext uri="{FF2B5EF4-FFF2-40B4-BE49-F238E27FC236}">
                <a16:creationId xmlns:a16="http://schemas.microsoft.com/office/drawing/2014/main" id="{453C55B3-5C81-57B3-1115-25D58BA0895E}"/>
              </a:ext>
            </a:extLst>
          </p:cNvPr>
          <p:cNvSpPr txBox="1"/>
          <p:nvPr/>
        </p:nvSpPr>
        <p:spPr>
          <a:xfrm>
            <a:off x="365761" y="3986202"/>
            <a:ext cx="4322618" cy="4176464"/>
          </a:xfrm>
          <a:prstGeom prst="rect">
            <a:avLst/>
          </a:prstGeom>
          <a:noFill/>
        </p:spPr>
        <p:txBody>
          <a:bodyPr wrap="square" rtlCol="0">
            <a:spAutoFit/>
          </a:bodyPr>
          <a:lstStyle/>
          <a:p>
            <a:pPr lvl="0" algn="just">
              <a:lnSpc>
                <a:spcPct val="107000"/>
              </a:lnSpc>
              <a:spcAft>
                <a:spcPts val="800"/>
              </a:spcAft>
              <a:tabLst>
                <a:tab pos="1733550" algn="l"/>
              </a:tabLst>
            </a:pPr>
            <a:r>
              <a:rPr lang="fr-FR" sz="2400" b="1" kern="0" dirty="0">
                <a:solidFill>
                  <a:srgbClr val="FFC000"/>
                </a:solidFill>
                <a:effectLst/>
                <a:latin typeface="Calibri" panose="020F0502020204030204" pitchFamily="34" charset="0"/>
                <a:ea typeface="Calibri" panose="020F0502020204030204" pitchFamily="34" charset="0"/>
                <a:cs typeface="Arial" panose="020B0604020202020204" pitchFamily="34" charset="0"/>
              </a:rPr>
              <a:t>Voies interproximales </a:t>
            </a:r>
            <a:endParaRPr lang="fr-FR" sz="2400"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tabLst>
                <a:tab pos="1733550" algn="l"/>
              </a:tabLst>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Dans la région interproximale, l’inflammation se propage à travers les fibres </a:t>
            </a:r>
            <a:r>
              <a:rPr lang="fr-FR" sz="2000" b="1" kern="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transeptales</a:t>
            </a: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dans les tissus lâches qui entoure les vaisseaux sanguins ,</a:t>
            </a:r>
          </a:p>
          <a:p>
            <a:pPr algn="just">
              <a:lnSpc>
                <a:spcPct val="107000"/>
              </a:lnSpc>
              <a:spcAft>
                <a:spcPts val="800"/>
              </a:spcAft>
              <a:tabLst>
                <a:tab pos="1733550" algn="l"/>
              </a:tabLst>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puis dans l’os par les canaux vasculaires qui perforent la crête du septum interdentaire.</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tabLst>
                <a:tab pos="1733550" algn="l"/>
              </a:tabLst>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tabLst>
                <a:tab pos="1733550" algn="l"/>
              </a:tabLst>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7" name="ZoneTexte 6">
            <a:extLst>
              <a:ext uri="{FF2B5EF4-FFF2-40B4-BE49-F238E27FC236}">
                <a16:creationId xmlns:a16="http://schemas.microsoft.com/office/drawing/2014/main" id="{4C32CB26-5420-70DD-1839-4CC69677E3FB}"/>
              </a:ext>
            </a:extLst>
          </p:cNvPr>
          <p:cNvSpPr txBox="1"/>
          <p:nvPr/>
        </p:nvSpPr>
        <p:spPr>
          <a:xfrm>
            <a:off x="8720050" y="3836239"/>
            <a:ext cx="5544589" cy="3113545"/>
          </a:xfrm>
          <a:prstGeom prst="rect">
            <a:avLst/>
          </a:prstGeom>
          <a:noFill/>
        </p:spPr>
        <p:txBody>
          <a:bodyPr wrap="square" rtlCol="0">
            <a:spAutoFit/>
          </a:bodyPr>
          <a:lstStyle/>
          <a:p>
            <a:pPr lvl="0" algn="just">
              <a:lnSpc>
                <a:spcPct val="107000"/>
              </a:lnSpc>
              <a:spcAft>
                <a:spcPts val="800"/>
              </a:spcAft>
              <a:tabLst>
                <a:tab pos="1733550" algn="l"/>
              </a:tabLst>
            </a:pPr>
            <a:r>
              <a:rPr lang="fr-FR" sz="2400" b="1" kern="0" dirty="0">
                <a:solidFill>
                  <a:srgbClr val="FFC000"/>
                </a:solidFill>
                <a:effectLst/>
                <a:latin typeface="Calibri" panose="020F0502020204030204" pitchFamily="34" charset="0"/>
                <a:ea typeface="Calibri" panose="020F0502020204030204" pitchFamily="34" charset="0"/>
                <a:cs typeface="Arial" panose="020B0604020202020204" pitchFamily="34" charset="0"/>
              </a:rPr>
              <a:t>Voies vestibulaires et linguales :</a:t>
            </a:r>
            <a:endParaRPr lang="fr-FR" sz="2400"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15000"/>
              </a:lnSpc>
              <a:spcAft>
                <a:spcPts val="1000"/>
              </a:spcAft>
            </a:pP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Sur les faces vestibulaires et linguales, l’inflammation se propage de la </a:t>
            </a:r>
            <a:r>
              <a:rPr lang="fr-FR" sz="24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gencive</a:t>
            </a: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le long de la </a:t>
            </a:r>
            <a:r>
              <a:rPr lang="fr-FR" sz="24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surface externe du périoste </a:t>
            </a: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et pénètre dans les espaces médullaires à travers les canaux vasculaires de la corticale externe.</a:t>
            </a:r>
            <a:r>
              <a:rPr lang="fr-FR" sz="2400" b="1" kern="12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5174444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1C8DE25F-59B9-CE33-F27B-3203ED359516}"/>
              </a:ext>
            </a:extLst>
          </p:cNvPr>
          <p:cNvSpPr txBox="1"/>
          <p:nvPr/>
        </p:nvSpPr>
        <p:spPr>
          <a:xfrm>
            <a:off x="914399" y="2809702"/>
            <a:ext cx="12419216" cy="3890937"/>
          </a:xfrm>
          <a:prstGeom prst="rect">
            <a:avLst/>
          </a:prstGeom>
          <a:noFill/>
        </p:spPr>
        <p:txBody>
          <a:bodyPr wrap="square" rtlCol="0">
            <a:spAutoFit/>
          </a:bodyPr>
          <a:lstStyle/>
          <a:p>
            <a:pPr marL="97155" algn="just">
              <a:lnSpc>
                <a:spcPct val="115000"/>
              </a:lnSpc>
              <a:spcAft>
                <a:spcPts val="800"/>
              </a:spcAft>
            </a:pPr>
            <a:r>
              <a:rPr lang="fr-FR" sz="2800" b="1" kern="0" dirty="0">
                <a:solidFill>
                  <a:srgbClr val="FFC000"/>
                </a:solidFill>
                <a:effectLst/>
                <a:latin typeface="Calibri" panose="020F0502020204030204" pitchFamily="34" charset="0"/>
                <a:ea typeface="Calibri" panose="020F0502020204030204" pitchFamily="34" charset="0"/>
                <a:cs typeface="Arial" panose="020B0604020202020204" pitchFamily="34" charset="0"/>
              </a:rPr>
              <a:t>Modification des voies de l’inflammation provoquée par les forces occlusales </a:t>
            </a:r>
            <a:endParaRPr lang="fr-FR" sz="2800" b="1"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15000"/>
              </a:lnSpc>
              <a:spcAft>
                <a:spcPts val="1000"/>
              </a:spcAft>
            </a:pPr>
            <a:r>
              <a:rPr lang="fr-FR" sz="2800"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fr-FR" sz="2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Des forces occlusales excessives peuvent altérer les tissus de soutien de façon à détourner      l’inflammation de son trajet habituel.       </a:t>
            </a:r>
          </a:p>
          <a:p>
            <a:pPr algn="just">
              <a:lnSpc>
                <a:spcPct val="115000"/>
              </a:lnSpc>
              <a:spcAft>
                <a:spcPts val="1000"/>
              </a:spcAft>
            </a:pPr>
            <a:r>
              <a:rPr lang="fr-FR" sz="2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endParaRPr lang="fr-FR" sz="28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15000"/>
              </a:lnSpc>
              <a:spcAft>
                <a:spcPts val="1000"/>
              </a:spcAft>
            </a:pPr>
            <a:r>
              <a:rPr lang="fr-FR" sz="2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C’est ainsi qu’elles modifient la forme de la destruction osseuse provoquée par l’inflammation, en remplaçant une destruction horizontale par des lésions osseuses angulaires</a:t>
            </a:r>
            <a:r>
              <a:rPr lang="fr-FR" sz="2400" b="1" kern="0" dirty="0">
                <a:solidFill>
                  <a:srgbClr val="000000"/>
                </a:solidFill>
                <a:effectLst/>
                <a:latin typeface="Calibri" panose="020F0502020204030204" pitchFamily="34" charset="0"/>
                <a:ea typeface="Calibri" panose="020F0502020204030204" pitchFamily="34" charset="0"/>
                <a:cs typeface="Arial" panose="020B0604020202020204" pitchFamily="34" charset="0"/>
              </a:rPr>
              <a:t>. </a:t>
            </a:r>
            <a:endParaRPr lang="fr-FR" sz="2400" b="1"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3" name="ZoneTexte 2">
            <a:extLst>
              <a:ext uri="{FF2B5EF4-FFF2-40B4-BE49-F238E27FC236}">
                <a16:creationId xmlns:a16="http://schemas.microsoft.com/office/drawing/2014/main" id="{662864EF-BB73-D745-DE57-78B40F563743}"/>
              </a:ext>
            </a:extLst>
          </p:cNvPr>
          <p:cNvSpPr txBox="1"/>
          <p:nvPr/>
        </p:nvSpPr>
        <p:spPr>
          <a:xfrm>
            <a:off x="1088967" y="355799"/>
            <a:ext cx="12452466" cy="800219"/>
          </a:xfrm>
          <a:prstGeom prst="rect">
            <a:avLst/>
          </a:prstGeom>
          <a:noFill/>
        </p:spPr>
        <p:txBody>
          <a:bodyPr wrap="square">
            <a:spAutoFit/>
          </a:bodyPr>
          <a:lstStyle/>
          <a:p>
            <a:r>
              <a:rPr lang="fr-FR" sz="2800" b="1" dirty="0">
                <a:solidFill>
                  <a:srgbClr val="FF0000"/>
                </a:solidFill>
              </a:rPr>
              <a:t>Propagation de l’inflammation de la gencive aux tissus de soutien parodontaux </a:t>
            </a:r>
          </a:p>
          <a:p>
            <a:endParaRPr lang="fr-FR" sz="1800" b="1" dirty="0">
              <a:solidFill>
                <a:schemeClr val="bg1"/>
              </a:solidFill>
            </a:endParaRPr>
          </a:p>
        </p:txBody>
      </p:sp>
    </p:spTree>
    <p:extLst>
      <p:ext uri="{BB962C8B-B14F-4D97-AF65-F5344CB8AC3E}">
        <p14:creationId xmlns:p14="http://schemas.microsoft.com/office/powerpoint/2010/main" val="3616967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9562A665-30ED-D828-5C13-1F5CBD44AA31}"/>
              </a:ext>
            </a:extLst>
          </p:cNvPr>
          <p:cNvSpPr txBox="1"/>
          <p:nvPr/>
        </p:nvSpPr>
        <p:spPr>
          <a:xfrm>
            <a:off x="665018" y="714895"/>
            <a:ext cx="13350240" cy="11534953"/>
          </a:xfrm>
          <a:prstGeom prst="rect">
            <a:avLst/>
          </a:prstGeom>
          <a:noFill/>
        </p:spPr>
        <p:txBody>
          <a:bodyPr wrap="square">
            <a:spAutoFit/>
          </a:bodyPr>
          <a:lstStyle/>
          <a:p>
            <a:pPr algn="ctr"/>
            <a:r>
              <a:rPr lang="fr-FR" sz="3600" b="1" i="1" dirty="0">
                <a:solidFill>
                  <a:schemeClr val="bg1"/>
                </a:solidFill>
              </a:rPr>
              <a:t>Conclusion</a:t>
            </a:r>
          </a:p>
          <a:p>
            <a:pPr>
              <a:lnSpc>
                <a:spcPct val="115000"/>
              </a:lnSpc>
              <a:spcAft>
                <a:spcPts val="1000"/>
              </a:spcAft>
            </a:pPr>
            <a:r>
              <a:rPr lang="fr-FR" sz="2400" i="1" kern="0" dirty="0">
                <a:solidFill>
                  <a:schemeClr val="bg1"/>
                </a:solidFill>
                <a:effectLst/>
                <a:ea typeface="Calibri" panose="020F0502020204030204" pitchFamily="34" charset="0"/>
                <a:cs typeface="Arial" panose="020B0604020202020204" pitchFamily="34" charset="0"/>
              </a:rPr>
              <a:t>Les maladies parodontales sont d’origine </a:t>
            </a:r>
            <a:r>
              <a:rPr lang="fr-FR" sz="2400" i="1" kern="0" dirty="0">
                <a:solidFill>
                  <a:schemeClr val="bg1"/>
                </a:solidFill>
                <a:effectLst/>
                <a:ea typeface="Calibri" panose="020F0502020204030204" pitchFamily="34" charset="0"/>
                <a:cs typeface="Times New Roman" panose="02020603050405020304" pitchFamily="18" charset="0"/>
              </a:rPr>
              <a:t>bactérienne, et l’initiation de la maladie, son intensité et son évolution sont modulées d’une part par de nombreuses interactions entre les différentes bactéries de la plaque potentiellement pathogènes, et d’autre part par les systèmes de défense de l’hôte. </a:t>
            </a:r>
            <a:endParaRPr lang="fr-FR" sz="2400" i="1" kern="100" dirty="0">
              <a:solidFill>
                <a:schemeClr val="bg1"/>
              </a:solidFill>
              <a:effectLst/>
              <a:ea typeface="Calibri" panose="020F0502020204030204" pitchFamily="34" charset="0"/>
              <a:cs typeface="Arial" panose="020B0604020202020204" pitchFamily="34" charset="0"/>
            </a:endParaRPr>
          </a:p>
          <a:p>
            <a:pPr>
              <a:lnSpc>
                <a:spcPct val="115000"/>
              </a:lnSpc>
              <a:spcAft>
                <a:spcPts val="1000"/>
              </a:spcAft>
            </a:pPr>
            <a:r>
              <a:rPr lang="fr-FR" sz="2400" i="1" kern="0" dirty="0">
                <a:solidFill>
                  <a:schemeClr val="bg1"/>
                </a:solidFill>
                <a:effectLst/>
                <a:ea typeface="Calibri" panose="020F0502020204030204" pitchFamily="34" charset="0"/>
                <a:cs typeface="Times New Roman" panose="02020603050405020304" pitchFamily="18" charset="0"/>
              </a:rPr>
              <a:t>Les signes inflammatoires de la gencive sont cruciaux pour détecter précocement la gingivite et prévenir sa progression vers la parodontite</a:t>
            </a:r>
            <a:endParaRPr lang="fr-FR" sz="2400" b="0" i="0" dirty="0">
              <a:solidFill>
                <a:srgbClr val="000000"/>
              </a:solidFill>
              <a:effectLst/>
            </a:endParaRPr>
          </a:p>
          <a:p>
            <a:pPr>
              <a:lnSpc>
                <a:spcPct val="115000"/>
              </a:lnSpc>
              <a:spcAft>
                <a:spcPts val="1000"/>
              </a:spcAft>
            </a:pPr>
            <a:r>
              <a:rPr lang="fr-FR" sz="2400" i="1" dirty="0">
                <a:solidFill>
                  <a:schemeClr val="bg1"/>
                </a:solidFill>
                <a:effectLst/>
              </a:rPr>
              <a:t>Il faut pas négliger  le  rôle des mécanismes inflammatoires dans la destruction du tissu conjonctif et du tissu osseux</a:t>
            </a:r>
            <a:br>
              <a:rPr lang="fr-FR" sz="2800" dirty="0"/>
            </a:br>
            <a:r>
              <a:rPr lang="fr-FR" sz="2400" i="0" dirty="0">
                <a:solidFill>
                  <a:srgbClr val="000000"/>
                </a:solidFill>
                <a:effectLst/>
                <a:highlight>
                  <a:srgbClr val="FFFF00"/>
                </a:highlight>
              </a:rPr>
              <a:t>« oubliez les bactéries, traitez ou mieux, prévenez l’inflammation »*</a:t>
            </a:r>
            <a:endParaRPr lang="fr-FR" sz="2400" i="1" kern="100" dirty="0">
              <a:solidFill>
                <a:schemeClr val="bg1"/>
              </a:solidFill>
              <a:effectLst/>
              <a:ea typeface="Calibri" panose="020F0502020204030204" pitchFamily="34" charset="0"/>
              <a:cs typeface="Arial" panose="020B0604020202020204" pitchFamily="34" charset="0"/>
            </a:endParaRPr>
          </a:p>
          <a:p>
            <a:pPr>
              <a:lnSpc>
                <a:spcPct val="115000"/>
              </a:lnSpc>
              <a:spcAft>
                <a:spcPts val="1000"/>
              </a:spcAft>
            </a:pPr>
            <a:r>
              <a:rPr lang="fr-FR" sz="2400" i="1" kern="0" dirty="0">
                <a:solidFill>
                  <a:schemeClr val="bg1"/>
                </a:solidFill>
                <a:effectLst/>
                <a:ea typeface="Calibri" panose="020F0502020204030204" pitchFamily="34" charset="0"/>
                <a:cs typeface="Times New Roman" panose="02020603050405020304" pitchFamily="18" charset="0"/>
              </a:rPr>
              <a:t> Une compréhension approfondie des mécanismes inflammatoires et l'évaluation clinique précise des symptômes des maladies parodontales permettent d’instaurer rapidement des mesures thérapeutiques pour contrôler l'inflammation et prévenir les complications parodontales</a:t>
            </a:r>
            <a:r>
              <a:rPr lang="fr-FR" sz="2400" kern="0" dirty="0">
                <a:effectLst/>
                <a:ea typeface="Calibri" panose="020F0502020204030204" pitchFamily="34" charset="0"/>
                <a:cs typeface="Times New Roman" panose="02020603050405020304" pitchFamily="18" charset="0"/>
              </a:rPr>
              <a:t>.</a:t>
            </a:r>
          </a:p>
          <a:p>
            <a:pPr>
              <a:lnSpc>
                <a:spcPct val="115000"/>
              </a:lnSpc>
              <a:spcAft>
                <a:spcPts val="1000"/>
              </a:spcAft>
            </a:pPr>
            <a:endParaRPr lang="fr-FR" sz="2800" dirty="0"/>
          </a:p>
          <a:p>
            <a:r>
              <a:rPr lang="fr-FR" sz="2800" dirty="0">
                <a:highlight>
                  <a:srgbClr val="FFFF00"/>
                </a:highlight>
              </a:rPr>
              <a:t>*</a:t>
            </a:r>
            <a:r>
              <a:rPr lang="en-US" sz="1800" b="0" i="0" dirty="0">
                <a:solidFill>
                  <a:srgbClr val="000000"/>
                </a:solidFill>
                <a:effectLst/>
                <a:highlight>
                  <a:srgbClr val="FFFF00"/>
                </a:highlight>
                <a:latin typeface="RotisSansSerif"/>
              </a:rPr>
              <a:t> Mc </a:t>
            </a:r>
            <a:r>
              <a:rPr lang="en-US" sz="1800" b="0" i="0" dirty="0" err="1">
                <a:solidFill>
                  <a:srgbClr val="000000"/>
                </a:solidFill>
                <a:effectLst/>
                <a:highlight>
                  <a:srgbClr val="FFFF00"/>
                </a:highlight>
                <a:latin typeface="RotisSansSerif"/>
              </a:rPr>
              <a:t>Guire</a:t>
            </a:r>
            <a:r>
              <a:rPr lang="en-US" sz="1800" b="0" i="0" dirty="0">
                <a:solidFill>
                  <a:srgbClr val="000000"/>
                </a:solidFill>
                <a:effectLst/>
                <a:highlight>
                  <a:srgbClr val="FFFF00"/>
                </a:highlight>
                <a:latin typeface="RotisSansSerif"/>
              </a:rPr>
              <a:t> M. K.. Should Our Focus on Inflammation Change the Way We Practice? J </a:t>
            </a:r>
            <a:r>
              <a:rPr lang="en-US" sz="1800" b="0" i="0" dirty="0" err="1">
                <a:solidFill>
                  <a:srgbClr val="000000"/>
                </a:solidFill>
                <a:effectLst/>
                <a:highlight>
                  <a:srgbClr val="FFFF00"/>
                </a:highlight>
                <a:latin typeface="RotisSansSerif"/>
              </a:rPr>
              <a:t>Periodontol</a:t>
            </a:r>
            <a:r>
              <a:rPr lang="en-US" sz="1800" b="0" i="0" dirty="0">
                <a:solidFill>
                  <a:srgbClr val="000000"/>
                </a:solidFill>
                <a:effectLst/>
                <a:highlight>
                  <a:srgbClr val="FFFF00"/>
                </a:highlight>
                <a:latin typeface="RotisSansSerif"/>
              </a:rPr>
              <a:t> 2008; 79: 2016-2020.</a:t>
            </a:r>
            <a:r>
              <a:rPr lang="en-US" sz="2800" dirty="0">
                <a:highlight>
                  <a:srgbClr val="FFFF00"/>
                </a:highlight>
              </a:rPr>
              <a:t> </a:t>
            </a:r>
            <a:br>
              <a:rPr lang="en-US" sz="2800" dirty="0">
                <a:highlight>
                  <a:srgbClr val="FFFF00"/>
                </a:highlight>
              </a:rPr>
            </a:br>
            <a:br>
              <a:rPr lang="fr-FR" sz="2800" dirty="0"/>
            </a:br>
            <a:endParaRPr lang="fr-FR" sz="28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1000"/>
              </a:spcAft>
            </a:pPr>
            <a:r>
              <a:rPr lang="fr-FR" sz="2800" kern="0" dirty="0">
                <a:effectLst/>
                <a:latin typeface="Calibri" panose="020F0502020204030204" pitchFamily="34" charset="0"/>
                <a:ea typeface="Calibri" panose="020F0502020204030204" pitchFamily="34" charset="0"/>
                <a:cs typeface="Times New Roman" panose="02020603050405020304" pitchFamily="18" charset="0"/>
              </a:rPr>
              <a:t> </a:t>
            </a:r>
            <a:endParaRPr lang="fr-FR" sz="28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1000"/>
              </a:spcAft>
            </a:pPr>
            <a:r>
              <a:rPr lang="fr-FR" sz="2800" kern="0" dirty="0">
                <a:effectLst/>
                <a:latin typeface="Calibri" panose="020F0502020204030204" pitchFamily="34" charset="0"/>
                <a:ea typeface="Calibri" panose="020F0502020204030204" pitchFamily="34" charset="0"/>
                <a:cs typeface="Times New Roman" panose="02020603050405020304" pitchFamily="18" charset="0"/>
              </a:rPr>
              <a:t> </a:t>
            </a:r>
            <a:endParaRPr lang="fr-FR" sz="28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1000"/>
              </a:spcAft>
            </a:pPr>
            <a:r>
              <a:rPr lang="fr-FR" sz="1800" i="1" kern="0" dirty="0">
                <a:effectLst/>
                <a:latin typeface="Calibri" panose="020F0502020204030204" pitchFamily="34" charset="0"/>
                <a:ea typeface="Calibri" panose="020F0502020204030204" pitchFamily="34" charset="0"/>
                <a:cs typeface="Times New Roman" panose="02020603050405020304" pitchFamily="18" charset="0"/>
              </a:rPr>
              <a:t> </a:t>
            </a:r>
            <a:endParaRPr lang="fr-FR" sz="1800" kern="100" dirty="0">
              <a:effectLst/>
              <a:latin typeface="Calibri" panose="020F0502020204030204" pitchFamily="34" charset="0"/>
              <a:ea typeface="Calibri" panose="020F0502020204030204" pitchFamily="34" charset="0"/>
              <a:cs typeface="Arial" panose="020B0604020202020204" pitchFamily="34" charset="0"/>
            </a:endParaRPr>
          </a:p>
          <a:p>
            <a:endParaRPr lang="fr-FR" sz="3600" b="1" dirty="0">
              <a:solidFill>
                <a:schemeClr val="bg1"/>
              </a:solidFill>
            </a:endParaRPr>
          </a:p>
          <a:p>
            <a:endParaRPr lang="fr-FR" sz="3600" b="1" dirty="0">
              <a:solidFill>
                <a:schemeClr val="bg1"/>
              </a:solidFill>
            </a:endParaRPr>
          </a:p>
          <a:p>
            <a:endParaRPr lang="fr-FR" sz="3600" dirty="0"/>
          </a:p>
        </p:txBody>
      </p:sp>
    </p:spTree>
    <p:extLst>
      <p:ext uri="{BB962C8B-B14F-4D97-AF65-F5344CB8AC3E}">
        <p14:creationId xmlns:p14="http://schemas.microsoft.com/office/powerpoint/2010/main" val="254155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939522" y="1040844"/>
            <a:ext cx="6711077" cy="838914"/>
          </a:xfrm>
          <a:prstGeom prst="rect">
            <a:avLst/>
          </a:prstGeom>
          <a:noFill/>
          <a:ln/>
        </p:spPr>
        <p:txBody>
          <a:bodyPr wrap="none" lIns="0" tIns="0" rIns="0" bIns="0" rtlCol="0" anchor="t"/>
          <a:lstStyle/>
          <a:p>
            <a:pPr marL="0" indent="0">
              <a:lnSpc>
                <a:spcPts val="6600"/>
              </a:lnSpc>
              <a:buNone/>
            </a:pPr>
            <a:r>
              <a:rPr lang="en-US" sz="5250" b="1" dirty="0">
                <a:solidFill>
                  <a:srgbClr val="F2F0F4"/>
                </a:solidFill>
                <a:latin typeface="Montserrat" pitchFamily="34" charset="0"/>
                <a:ea typeface="Montserrat" pitchFamily="34" charset="-122"/>
                <a:cs typeface="Montserrat" pitchFamily="34" charset="-120"/>
              </a:rPr>
              <a:t>Introduction :</a:t>
            </a:r>
            <a:endParaRPr lang="en-US" sz="5250" dirty="0"/>
          </a:p>
        </p:txBody>
      </p:sp>
      <p:sp>
        <p:nvSpPr>
          <p:cNvPr id="3" name="Text 1"/>
          <p:cNvSpPr/>
          <p:nvPr/>
        </p:nvSpPr>
        <p:spPr>
          <a:xfrm>
            <a:off x="939522" y="2416612"/>
            <a:ext cx="12751356" cy="1288733"/>
          </a:xfrm>
          <a:prstGeom prst="rect">
            <a:avLst/>
          </a:prstGeom>
          <a:noFill/>
          <a:ln/>
        </p:spPr>
        <p:txBody>
          <a:bodyPr wrap="squar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L'inflammation est une réponse biologique fondamentale de l’organisme face à une agression qui lorsqu’ elle persiste sans traitement adéquat, est à l’origine des maladies parodontales qui peuvent entrainer la perte des structures de soutien des dents.</a:t>
            </a:r>
            <a:endParaRPr lang="en-US" sz="2100" dirty="0"/>
          </a:p>
        </p:txBody>
      </p:sp>
      <p:sp>
        <p:nvSpPr>
          <p:cNvPr id="4" name="Text 2"/>
          <p:cNvSpPr/>
          <p:nvPr/>
        </p:nvSpPr>
        <p:spPr>
          <a:xfrm>
            <a:off x="939522" y="4007287"/>
            <a:ext cx="12751356" cy="859155"/>
          </a:xfrm>
          <a:prstGeom prst="rect">
            <a:avLst/>
          </a:prstGeom>
          <a:noFill/>
          <a:ln/>
        </p:spPr>
        <p:txBody>
          <a:bodyPr wrap="squar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L’étude de l’histopathogénie des maladies parodontales permet de comprendre les processus cellulaires et moléculaires qui régissent la progression de ces pathologies.</a:t>
            </a:r>
            <a:endParaRPr lang="en-US" sz="2100" dirty="0"/>
          </a:p>
        </p:txBody>
      </p:sp>
      <p:sp>
        <p:nvSpPr>
          <p:cNvPr id="5" name="Text 3"/>
          <p:cNvSpPr/>
          <p:nvPr/>
        </p:nvSpPr>
        <p:spPr>
          <a:xfrm>
            <a:off x="939522" y="5168384"/>
            <a:ext cx="12751356" cy="859155"/>
          </a:xfrm>
          <a:prstGeom prst="rect">
            <a:avLst/>
          </a:prstGeom>
          <a:noFill/>
          <a:ln/>
        </p:spPr>
        <p:txBody>
          <a:bodyPr wrap="squar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Elle englobe l’analyse des mécanismes inflammatoires, l’impact des médiateurs immunitaires ainsi que les réponses tissulaires qui contribuent à la destruction des tissus parodontaux.</a:t>
            </a:r>
            <a:endParaRPr lang="en-US" sz="2100" dirty="0"/>
          </a:p>
        </p:txBody>
      </p:sp>
      <p:sp>
        <p:nvSpPr>
          <p:cNvPr id="6" name="Text 4"/>
          <p:cNvSpPr/>
          <p:nvPr/>
        </p:nvSpPr>
        <p:spPr>
          <a:xfrm>
            <a:off x="939522" y="6329482"/>
            <a:ext cx="12751356" cy="859155"/>
          </a:xfrm>
          <a:prstGeom prst="rect">
            <a:avLst/>
          </a:prstGeom>
          <a:noFill/>
          <a:ln/>
        </p:spPr>
        <p:txBody>
          <a:bodyPr wrap="squar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Une meilleure compréhension de ces mécanismes est cruciale pour développer des stratégies thérapeutiques plus efficaces.</a:t>
            </a:r>
            <a:endParaRPr lang="en-US" sz="21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939522" y="1008340"/>
            <a:ext cx="6711077" cy="838914"/>
          </a:xfrm>
          <a:prstGeom prst="rect">
            <a:avLst/>
          </a:prstGeom>
          <a:noFill/>
          <a:ln/>
        </p:spPr>
        <p:txBody>
          <a:bodyPr wrap="none" lIns="0" tIns="0" rIns="0" bIns="0" rtlCol="0" anchor="t"/>
          <a:lstStyle/>
          <a:p>
            <a:pPr marL="0" indent="0">
              <a:lnSpc>
                <a:spcPts val="6600"/>
              </a:lnSpc>
              <a:buNone/>
            </a:pPr>
            <a:r>
              <a:rPr lang="en-US" sz="5250" dirty="0">
                <a:solidFill>
                  <a:srgbClr val="F2F0F4"/>
                </a:solidFill>
                <a:latin typeface="Montserrat" pitchFamily="34" charset="0"/>
                <a:ea typeface="Montserrat" pitchFamily="34" charset="-122"/>
                <a:cs typeface="Montserrat" pitchFamily="34" charset="-120"/>
              </a:rPr>
              <a:t>Bibliographie</a:t>
            </a:r>
            <a:endParaRPr lang="en-US" sz="5250" dirty="0"/>
          </a:p>
        </p:txBody>
      </p:sp>
      <p:pic>
        <p:nvPicPr>
          <p:cNvPr id="3" name="Image 0">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39522" y="2384108"/>
            <a:ext cx="2885837" cy="1783556"/>
          </a:xfrm>
          <a:prstGeom prst="rect">
            <a:avLst/>
          </a:prstGeom>
        </p:spPr>
      </p:pic>
      <p:sp>
        <p:nvSpPr>
          <p:cNvPr id="4" name="Text 1"/>
          <p:cNvSpPr/>
          <p:nvPr/>
        </p:nvSpPr>
        <p:spPr>
          <a:xfrm>
            <a:off x="939522" y="4503182"/>
            <a:ext cx="2885837" cy="419338"/>
          </a:xfrm>
          <a:prstGeom prst="rect">
            <a:avLst/>
          </a:prstGeom>
          <a:noFill/>
          <a:ln/>
        </p:spPr>
        <p:txBody>
          <a:bodyPr wrap="none" lIns="0" tIns="0" rIns="0" bIns="0" rtlCol="0" anchor="t"/>
          <a:lstStyle/>
          <a:p>
            <a:pPr marL="0" indent="0" algn="l">
              <a:lnSpc>
                <a:spcPts val="3300"/>
              </a:lnSpc>
              <a:buNone/>
            </a:pPr>
            <a:r>
              <a:rPr lang="en-US" sz="2600" dirty="0">
                <a:solidFill>
                  <a:srgbClr val="DCD7E5"/>
                </a:solidFill>
                <a:latin typeface="Montserrat" pitchFamily="34" charset="0"/>
                <a:ea typeface="Montserrat" pitchFamily="34" charset="-122"/>
                <a:cs typeface="Montserrat" pitchFamily="34" charset="-120"/>
              </a:rPr>
              <a:t>P. Bouchard</a:t>
            </a:r>
            <a:endParaRPr lang="en-US" sz="2600" dirty="0"/>
          </a:p>
        </p:txBody>
      </p:sp>
      <p:sp>
        <p:nvSpPr>
          <p:cNvPr id="5" name="Text 2"/>
          <p:cNvSpPr/>
          <p:nvPr/>
        </p:nvSpPr>
        <p:spPr>
          <a:xfrm>
            <a:off x="939522" y="5083493"/>
            <a:ext cx="2885837" cy="1718310"/>
          </a:xfrm>
          <a:prstGeom prst="rect">
            <a:avLst/>
          </a:prstGeom>
          <a:noFill/>
          <a:ln/>
        </p:spPr>
        <p:txBody>
          <a:bodyPr wrap="square" lIns="0" tIns="0" rIns="0" bIns="0" rtlCol="0" anchor="t"/>
          <a:lstStyle/>
          <a:p>
            <a:pPr marL="0" indent="0" algn="l">
              <a:lnSpc>
                <a:spcPts val="3350"/>
              </a:lnSpc>
              <a:buNone/>
            </a:pPr>
            <a:r>
              <a:rPr lang="en-US" sz="2100" dirty="0">
                <a:solidFill>
                  <a:srgbClr val="DCD7E5"/>
                </a:solidFill>
                <a:latin typeface="Heebo Light" pitchFamily="34" charset="0"/>
                <a:ea typeface="Heebo Light" pitchFamily="34" charset="-122"/>
                <a:cs typeface="Heebo Light" pitchFamily="34" charset="-120"/>
              </a:rPr>
              <a:t>Parodontologie : Dentisterie implantaire volume 1 médecine parodontale</a:t>
            </a:r>
            <a:endParaRPr lang="en-US" sz="2100" dirty="0"/>
          </a:p>
        </p:txBody>
      </p:sp>
      <p:pic>
        <p:nvPicPr>
          <p:cNvPr id="6" name="Image 1">
            <a:extLs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4228028" y="2384108"/>
            <a:ext cx="2885837" cy="1783556"/>
          </a:xfrm>
          <a:prstGeom prst="rect">
            <a:avLst/>
          </a:prstGeom>
        </p:spPr>
      </p:pic>
      <p:sp>
        <p:nvSpPr>
          <p:cNvPr id="7" name="Text 3"/>
          <p:cNvSpPr/>
          <p:nvPr/>
        </p:nvSpPr>
        <p:spPr>
          <a:xfrm>
            <a:off x="4228028" y="4503182"/>
            <a:ext cx="2885837" cy="838676"/>
          </a:xfrm>
          <a:prstGeom prst="rect">
            <a:avLst/>
          </a:prstGeom>
          <a:noFill/>
          <a:ln/>
        </p:spPr>
        <p:txBody>
          <a:bodyPr wrap="square" lIns="0" tIns="0" rIns="0" bIns="0" rtlCol="0" anchor="t"/>
          <a:lstStyle/>
          <a:p>
            <a:pPr marL="0" indent="0" algn="l">
              <a:lnSpc>
                <a:spcPts val="3300"/>
              </a:lnSpc>
              <a:buNone/>
            </a:pPr>
            <a:r>
              <a:rPr lang="en-US" sz="2600" dirty="0">
                <a:solidFill>
                  <a:srgbClr val="DCD7E5"/>
                </a:solidFill>
                <a:latin typeface="Montserrat" pitchFamily="34" charset="0"/>
                <a:ea typeface="Montserrat" pitchFamily="34" charset="-122"/>
                <a:cs typeface="Montserrat" pitchFamily="34" charset="-120"/>
              </a:rPr>
              <a:t>J.M. Megarbane, J.F. Tecucianu</a:t>
            </a:r>
            <a:endParaRPr lang="en-US" sz="2600" dirty="0"/>
          </a:p>
        </p:txBody>
      </p:sp>
      <p:sp>
        <p:nvSpPr>
          <p:cNvPr id="8" name="Text 4"/>
          <p:cNvSpPr/>
          <p:nvPr/>
        </p:nvSpPr>
        <p:spPr>
          <a:xfrm>
            <a:off x="4228028" y="5502831"/>
            <a:ext cx="2885837" cy="1288733"/>
          </a:xfrm>
          <a:prstGeom prst="rect">
            <a:avLst/>
          </a:prstGeom>
          <a:noFill/>
          <a:ln/>
        </p:spPr>
        <p:txBody>
          <a:bodyPr wrap="square" lIns="0" tIns="0" rIns="0" bIns="0" rtlCol="0" anchor="t"/>
          <a:lstStyle/>
          <a:p>
            <a:pPr marL="0" indent="0" algn="l">
              <a:lnSpc>
                <a:spcPts val="3350"/>
              </a:lnSpc>
              <a:buNone/>
            </a:pPr>
            <a:r>
              <a:rPr lang="en-US" sz="2100" dirty="0">
                <a:solidFill>
                  <a:srgbClr val="DCD7E5"/>
                </a:solidFill>
                <a:latin typeface="Heebo Light" pitchFamily="34" charset="0"/>
                <a:ea typeface="Heebo Light" pitchFamily="34" charset="-122"/>
                <a:cs typeface="Heebo Light" pitchFamily="34" charset="-120"/>
              </a:rPr>
              <a:t>Pathogénie bactérienne des parodontolyses EMC 22030 A 20 6-1976</a:t>
            </a:r>
            <a:endParaRPr lang="en-US" sz="2100" dirty="0"/>
          </a:p>
        </p:txBody>
      </p:sp>
      <p:pic>
        <p:nvPicPr>
          <p:cNvPr id="9" name="Image 2">
            <a:extLs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7516535" y="2384108"/>
            <a:ext cx="2885837" cy="1783556"/>
          </a:xfrm>
          <a:prstGeom prst="rect">
            <a:avLst/>
          </a:prstGeom>
        </p:spPr>
      </p:pic>
      <p:sp>
        <p:nvSpPr>
          <p:cNvPr id="10" name="Text 5"/>
          <p:cNvSpPr/>
          <p:nvPr/>
        </p:nvSpPr>
        <p:spPr>
          <a:xfrm>
            <a:off x="7516535" y="4503182"/>
            <a:ext cx="2885837" cy="419338"/>
          </a:xfrm>
          <a:prstGeom prst="rect">
            <a:avLst/>
          </a:prstGeom>
          <a:noFill/>
          <a:ln/>
        </p:spPr>
        <p:txBody>
          <a:bodyPr wrap="none" lIns="0" tIns="0" rIns="0" bIns="0" rtlCol="0" anchor="t"/>
          <a:lstStyle/>
          <a:p>
            <a:pPr marL="0" indent="0" algn="l">
              <a:lnSpc>
                <a:spcPts val="3300"/>
              </a:lnSpc>
              <a:buNone/>
            </a:pPr>
            <a:r>
              <a:rPr lang="en-US" sz="2600" dirty="0">
                <a:solidFill>
                  <a:srgbClr val="DCD7E5"/>
                </a:solidFill>
                <a:latin typeface="Montserrat" pitchFamily="34" charset="0"/>
                <a:ea typeface="Montserrat" pitchFamily="34" charset="-122"/>
                <a:cs typeface="Montserrat" pitchFamily="34" charset="-120"/>
              </a:rPr>
              <a:t>J. Lindhe</a:t>
            </a:r>
            <a:endParaRPr lang="en-US" sz="2600" dirty="0"/>
          </a:p>
        </p:txBody>
      </p:sp>
      <p:sp>
        <p:nvSpPr>
          <p:cNvPr id="11" name="Text 6"/>
          <p:cNvSpPr/>
          <p:nvPr/>
        </p:nvSpPr>
        <p:spPr>
          <a:xfrm>
            <a:off x="7516535" y="5083493"/>
            <a:ext cx="2885837" cy="1288733"/>
          </a:xfrm>
          <a:prstGeom prst="rect">
            <a:avLst/>
          </a:prstGeom>
          <a:noFill/>
          <a:ln/>
        </p:spPr>
        <p:txBody>
          <a:bodyPr wrap="square" lIns="0" tIns="0" rIns="0" bIns="0" rtlCol="0" anchor="t"/>
          <a:lstStyle/>
          <a:p>
            <a:pPr marL="0" indent="0" algn="l">
              <a:lnSpc>
                <a:spcPts val="3350"/>
              </a:lnSpc>
              <a:buNone/>
            </a:pPr>
            <a:r>
              <a:rPr lang="en-US" sz="2100" dirty="0">
                <a:solidFill>
                  <a:srgbClr val="DCD7E5"/>
                </a:solidFill>
                <a:latin typeface="Heebo Light" pitchFamily="34" charset="0"/>
                <a:ea typeface="Heebo Light" pitchFamily="34" charset="-122"/>
                <a:cs typeface="Heebo Light" pitchFamily="34" charset="-120"/>
              </a:rPr>
              <a:t>Manuel de parodontologie clinique édition cdp 1986</a:t>
            </a:r>
            <a:endParaRPr lang="en-US" sz="2100" dirty="0"/>
          </a:p>
        </p:txBody>
      </p:sp>
      <p:pic>
        <p:nvPicPr>
          <p:cNvPr id="12" name="Image 3">
            <a:extLs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10805041" y="2384108"/>
            <a:ext cx="2885837" cy="1783556"/>
          </a:xfrm>
          <a:prstGeom prst="rect">
            <a:avLst/>
          </a:prstGeom>
        </p:spPr>
      </p:pic>
      <p:sp>
        <p:nvSpPr>
          <p:cNvPr id="13" name="Text 7"/>
          <p:cNvSpPr/>
          <p:nvPr/>
        </p:nvSpPr>
        <p:spPr>
          <a:xfrm>
            <a:off x="10805041" y="4503182"/>
            <a:ext cx="2885837" cy="838676"/>
          </a:xfrm>
          <a:prstGeom prst="rect">
            <a:avLst/>
          </a:prstGeom>
          <a:noFill/>
          <a:ln/>
        </p:spPr>
        <p:txBody>
          <a:bodyPr wrap="square" lIns="0" tIns="0" rIns="0" bIns="0" rtlCol="0" anchor="t"/>
          <a:lstStyle/>
          <a:p>
            <a:pPr marL="0" indent="0" algn="l">
              <a:lnSpc>
                <a:spcPts val="3300"/>
              </a:lnSpc>
              <a:buNone/>
            </a:pPr>
            <a:r>
              <a:rPr lang="en-US" sz="2600" dirty="0">
                <a:solidFill>
                  <a:srgbClr val="DCD7E5"/>
                </a:solidFill>
                <a:latin typeface="Montserrat" pitchFamily="34" charset="0"/>
                <a:ea typeface="Montserrat" pitchFamily="34" charset="-122"/>
                <a:cs typeface="Montserrat" pitchFamily="34" charset="-120"/>
              </a:rPr>
              <a:t>E.A. Pawlak, Ph.M. Hoag</a:t>
            </a:r>
            <a:endParaRPr lang="en-US" sz="2600" dirty="0"/>
          </a:p>
        </p:txBody>
      </p:sp>
      <p:sp>
        <p:nvSpPr>
          <p:cNvPr id="14" name="Text 8"/>
          <p:cNvSpPr/>
          <p:nvPr/>
        </p:nvSpPr>
        <p:spPr>
          <a:xfrm>
            <a:off x="10805041" y="5502831"/>
            <a:ext cx="2885837" cy="1718310"/>
          </a:xfrm>
          <a:prstGeom prst="rect">
            <a:avLst/>
          </a:prstGeom>
          <a:noFill/>
          <a:ln/>
        </p:spPr>
        <p:txBody>
          <a:bodyPr wrap="square" lIns="0" tIns="0" rIns="0" bIns="0" rtlCol="0" anchor="t"/>
          <a:lstStyle/>
          <a:p>
            <a:pPr marL="0" indent="0" algn="l">
              <a:lnSpc>
                <a:spcPts val="3350"/>
              </a:lnSpc>
              <a:buNone/>
            </a:pPr>
            <a:r>
              <a:rPr lang="en-US" sz="2100" dirty="0">
                <a:solidFill>
                  <a:srgbClr val="DCD7E5"/>
                </a:solidFill>
                <a:latin typeface="Heebo Light" pitchFamily="34" charset="0"/>
                <a:ea typeface="Heebo Light" pitchFamily="34" charset="-122"/>
                <a:cs typeface="Heebo Light" pitchFamily="34" charset="-120"/>
              </a:rPr>
              <a:t>Manuel de parodontologie Masson Paris Barcelone Milan Mexico 1988</a:t>
            </a:r>
            <a:endParaRPr lang="en-US" sz="2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a:spLocks noGrp="1"/>
          </p:cNvSpPr>
          <p:nvPr>
            <p:ph type="title" idx="4294967295"/>
          </p:nvPr>
        </p:nvSpPr>
        <p:spPr>
          <a:xfrm>
            <a:off x="939522" y="1201936"/>
            <a:ext cx="12751356" cy="1677829"/>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ctr" defTabSz="914400" rtl="0" eaLnBrk="1" fontAlgn="auto" latinLnBrk="0" hangingPunct="1">
              <a:lnSpc>
                <a:spcPts val="6600"/>
              </a:lnSpc>
              <a:spcBef>
                <a:spcPts val="0"/>
              </a:spcBef>
              <a:spcAft>
                <a:spcPts val="0"/>
              </a:spcAft>
              <a:buClrTx/>
              <a:buSzTx/>
              <a:buFontTx/>
              <a:buNone/>
              <a:tabLst/>
              <a:defRPr/>
            </a:pPr>
            <a:r>
              <a:rPr kumimoji="0" lang="en-US" sz="5250" b="1" i="0" u="none" strike="noStrike" kern="1200" cap="none" spc="0" normalizeH="0" baseline="0" noProof="0" dirty="0" err="1">
                <a:ln>
                  <a:noFill/>
                </a:ln>
                <a:solidFill>
                  <a:srgbClr val="F2F0F4"/>
                </a:solidFill>
                <a:effectLst/>
                <a:uLnTx/>
                <a:uFillTx/>
                <a:latin typeface="Montserrat" pitchFamily="34" charset="0"/>
                <a:ea typeface="Montserrat" pitchFamily="34" charset="-122"/>
                <a:cs typeface="Montserrat" pitchFamily="34" charset="-120"/>
              </a:rPr>
              <a:t>Généralités</a:t>
            </a:r>
            <a:r>
              <a:rPr kumimoji="0" lang="en-US" sz="5250" b="1" i="0" u="none" strike="noStrike" kern="1200" cap="none" spc="0" normalizeH="0" baseline="0" noProof="0" dirty="0">
                <a:ln>
                  <a:noFill/>
                </a:ln>
                <a:solidFill>
                  <a:srgbClr val="F2F0F4"/>
                </a:solidFill>
                <a:effectLst/>
                <a:uLnTx/>
                <a:uFillTx/>
                <a:latin typeface="Montserrat" pitchFamily="34" charset="0"/>
                <a:ea typeface="Montserrat" pitchFamily="34" charset="-122"/>
                <a:cs typeface="Montserrat" pitchFamily="34" charset="-120"/>
              </a:rPr>
              <a:t> sur </a:t>
            </a:r>
            <a:r>
              <a:rPr kumimoji="0" lang="en-US" sz="5250" b="1" i="0" u="none" strike="noStrike" kern="1200" cap="none" spc="0" normalizeH="0" baseline="0" noProof="0" dirty="0" err="1">
                <a:ln>
                  <a:noFill/>
                </a:ln>
                <a:solidFill>
                  <a:srgbClr val="F2F0F4"/>
                </a:solidFill>
                <a:effectLst/>
                <a:uLnTx/>
                <a:uFillTx/>
                <a:latin typeface="Montserrat" pitchFamily="34" charset="0"/>
                <a:ea typeface="Montserrat" pitchFamily="34" charset="-122"/>
                <a:cs typeface="Montserrat" pitchFamily="34" charset="-120"/>
              </a:rPr>
              <a:t>l’inflammation</a:t>
            </a:r>
            <a:r>
              <a:rPr kumimoji="0" lang="en-US" sz="5250" b="1" i="0" u="none" strike="noStrike" kern="1200" cap="none" spc="0" normalizeH="0" baseline="0" noProof="0" dirty="0">
                <a:ln>
                  <a:noFill/>
                </a:ln>
                <a:solidFill>
                  <a:srgbClr val="F2F0F4"/>
                </a:solidFill>
                <a:effectLst/>
                <a:uLnTx/>
                <a:uFillTx/>
                <a:latin typeface="Montserrat" pitchFamily="34" charset="0"/>
                <a:ea typeface="Montserrat" pitchFamily="34" charset="-122"/>
                <a:cs typeface="Montserrat" pitchFamily="34" charset="-120"/>
              </a:rPr>
              <a:t>  </a:t>
            </a:r>
            <a:r>
              <a:rPr kumimoji="0" lang="en-US" sz="5250" b="1" i="0" u="none" strike="noStrike" kern="1200" cap="none" spc="0" normalizeH="0" baseline="0" noProof="0" dirty="0" err="1">
                <a:ln>
                  <a:noFill/>
                </a:ln>
                <a:solidFill>
                  <a:srgbClr val="F2F0F4"/>
                </a:solidFill>
                <a:effectLst/>
                <a:uLnTx/>
                <a:uFillTx/>
                <a:latin typeface="Montserrat" pitchFamily="34" charset="0"/>
                <a:ea typeface="Montserrat" pitchFamily="34" charset="-122"/>
                <a:cs typeface="Montserrat" pitchFamily="34" charset="-120"/>
              </a:rPr>
              <a:t>Définitions</a:t>
            </a:r>
            <a:r>
              <a:rPr kumimoji="0" lang="en-US" sz="5250" b="1" i="0" u="none" strike="noStrike" kern="1200" cap="none" spc="0" normalizeH="0" baseline="0" noProof="0" dirty="0">
                <a:ln>
                  <a:noFill/>
                </a:ln>
                <a:solidFill>
                  <a:srgbClr val="F2F0F4"/>
                </a:solidFill>
                <a:effectLst/>
                <a:uLnTx/>
                <a:uFillTx/>
                <a:latin typeface="Montserrat" pitchFamily="34" charset="0"/>
                <a:ea typeface="Montserrat" pitchFamily="34" charset="-122"/>
                <a:cs typeface="Montserrat" pitchFamily="34" charset="-120"/>
              </a:rPr>
              <a:t> </a:t>
            </a:r>
            <a:endParaRPr kumimoji="0" lang="en-US" sz="5250" b="0" i="0" u="none" strike="noStrike" kern="1200" cap="none" spc="0" normalizeH="0" baseline="0" noProof="0" dirty="0">
              <a:ln>
                <a:noFill/>
              </a:ln>
              <a:solidFill>
                <a:schemeClr val="tx1"/>
              </a:solidFill>
              <a:effectLst/>
              <a:uLnTx/>
              <a:uFillTx/>
              <a:latin typeface="+mn-lt"/>
              <a:ea typeface="+mn-ea"/>
              <a:cs typeface="+mn-cs"/>
            </a:endParaRPr>
          </a:p>
        </p:txBody>
      </p:sp>
      <p:sp>
        <p:nvSpPr>
          <p:cNvPr id="3" name="Text 1"/>
          <p:cNvSpPr/>
          <p:nvPr/>
        </p:nvSpPr>
        <p:spPr>
          <a:xfrm>
            <a:off x="939522" y="3416618"/>
            <a:ext cx="12751356" cy="429578"/>
          </a:xfrm>
          <a:prstGeom prst="rect">
            <a:avLst/>
          </a:prstGeom>
          <a:noFill/>
          <a:ln/>
        </p:spPr>
        <p:txBody>
          <a:bodyPr wrap="none" lIns="0" tIns="0" rIns="0" bIns="0" rtlCol="0" anchor="t"/>
          <a:lstStyle/>
          <a:p>
            <a:pPr marL="0" indent="0">
              <a:lnSpc>
                <a:spcPts val="3350"/>
              </a:lnSpc>
              <a:buNone/>
            </a:pPr>
            <a:r>
              <a:rPr lang="en-US" sz="2100" b="1" dirty="0">
                <a:solidFill>
                  <a:srgbClr val="F44444"/>
                </a:solidFill>
                <a:latin typeface="Heebo Light" pitchFamily="34" charset="0"/>
                <a:ea typeface="Heebo Light" pitchFamily="34" charset="-122"/>
                <a:cs typeface="Heebo Light" pitchFamily="34" charset="-120"/>
              </a:rPr>
              <a:t> L’inflammation </a:t>
            </a:r>
            <a:endParaRPr lang="en-US" sz="2100" b="1" dirty="0"/>
          </a:p>
        </p:txBody>
      </p:sp>
      <p:sp>
        <p:nvSpPr>
          <p:cNvPr id="4" name="Text 2"/>
          <p:cNvSpPr/>
          <p:nvPr/>
        </p:nvSpPr>
        <p:spPr>
          <a:xfrm>
            <a:off x="939522" y="4148138"/>
            <a:ext cx="12751356" cy="1288733"/>
          </a:xfrm>
          <a:prstGeom prst="rect">
            <a:avLst/>
          </a:prstGeom>
          <a:noFill/>
          <a:ln/>
        </p:spPr>
        <p:txBody>
          <a:bodyPr wrap="squar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L'inflammation est l'ensemble des modifications tissulaires, vasculaires et humorales, locales et générales, produites dans un organisme en réponse à toute forme d'agression (agression bactérienne, thermique ou physique) susceptible de perturber son équilibre biologique.</a:t>
            </a:r>
            <a:endParaRPr lang="en-US" sz="2100" dirty="0"/>
          </a:p>
        </p:txBody>
      </p:sp>
      <p:sp>
        <p:nvSpPr>
          <p:cNvPr id="5" name="Text 3"/>
          <p:cNvSpPr/>
          <p:nvPr/>
        </p:nvSpPr>
        <p:spPr>
          <a:xfrm>
            <a:off x="939522" y="5738813"/>
            <a:ext cx="12751356" cy="1288733"/>
          </a:xfrm>
          <a:prstGeom prst="rect">
            <a:avLst/>
          </a:prstGeom>
          <a:noFill/>
          <a:ln/>
        </p:spPr>
        <p:txBody>
          <a:bodyPr wrap="squar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Elle se déroule essentiellement dans le tissu conjonctif vascularisé, et la présence d'éléments vasculaires est la condition nécessaire à une réaction inflammatoire dans </a:t>
            </a:r>
            <a:r>
              <a:rPr lang="en-US" sz="2100" b="1" dirty="0">
                <a:solidFill>
                  <a:srgbClr val="DCD7E5"/>
                </a:solidFill>
                <a:latin typeface="Heebo Light" pitchFamily="34" charset="0"/>
                <a:ea typeface="Heebo Light" pitchFamily="34" charset="-122"/>
                <a:cs typeface="Heebo Light" pitchFamily="34" charset="-120"/>
              </a:rPr>
              <a:t>le but</a:t>
            </a:r>
            <a:r>
              <a:rPr lang="en-US" sz="2100" dirty="0">
                <a:solidFill>
                  <a:srgbClr val="DCD7E5"/>
                </a:solidFill>
                <a:latin typeface="Heebo Light" pitchFamily="34" charset="0"/>
                <a:ea typeface="Heebo Light" pitchFamily="34" charset="-122"/>
                <a:cs typeface="Heebo Light" pitchFamily="34" charset="-120"/>
              </a:rPr>
              <a:t> d’éliminer la cause de l'agression, réparer les tissus lésés.</a:t>
            </a:r>
            <a:endParaRPr lang="en-US" sz="21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939522" y="1245632"/>
            <a:ext cx="12751356" cy="429578"/>
          </a:xfrm>
          <a:prstGeom prst="rect">
            <a:avLst/>
          </a:prstGeom>
          <a:noFill/>
          <a:ln/>
        </p:spPr>
        <p:txBody>
          <a:bodyPr wrap="none" lIns="0" tIns="0" rIns="0" bIns="0" rtlCol="0" anchor="t"/>
          <a:lstStyle/>
          <a:p>
            <a:pPr marL="0" indent="0">
              <a:lnSpc>
                <a:spcPts val="3350"/>
              </a:lnSpc>
              <a:buNone/>
            </a:pPr>
            <a:r>
              <a:rPr lang="en-US" sz="2100" b="1" dirty="0">
                <a:solidFill>
                  <a:srgbClr val="F44444"/>
                </a:solidFill>
                <a:latin typeface="Heebo Light" pitchFamily="34" charset="0"/>
                <a:ea typeface="Heebo Light" pitchFamily="34" charset="-122"/>
                <a:cs typeface="Heebo Light" pitchFamily="34" charset="-120"/>
              </a:rPr>
              <a:t>Histopathogénie</a:t>
            </a:r>
            <a:r>
              <a:rPr lang="en-US" sz="2100" dirty="0">
                <a:solidFill>
                  <a:srgbClr val="DCD7E5"/>
                </a:solidFill>
                <a:latin typeface="Heebo Light" pitchFamily="34" charset="0"/>
                <a:ea typeface="Heebo Light" pitchFamily="34" charset="-122"/>
                <a:cs typeface="Heebo Light" pitchFamily="34" charset="-120"/>
              </a:rPr>
              <a:t> </a:t>
            </a:r>
            <a:endParaRPr lang="en-US" sz="2100" dirty="0"/>
          </a:p>
        </p:txBody>
      </p:sp>
      <p:sp>
        <p:nvSpPr>
          <p:cNvPr id="3" name="Text 1"/>
          <p:cNvSpPr/>
          <p:nvPr/>
        </p:nvSpPr>
        <p:spPr>
          <a:xfrm>
            <a:off x="939522" y="1977152"/>
            <a:ext cx="12751356" cy="429578"/>
          </a:xfrm>
          <a:prstGeom prst="rect">
            <a:avLst/>
          </a:prstGeom>
          <a:noFill/>
          <a:ln/>
        </p:spPr>
        <p:txBody>
          <a:bodyPr wrap="non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C’est l’étude des mécanismes de développement des lésions et des maladies dans les tissus.</a:t>
            </a:r>
            <a:endParaRPr lang="en-US" sz="2100" dirty="0"/>
          </a:p>
        </p:txBody>
      </p:sp>
      <p:sp>
        <p:nvSpPr>
          <p:cNvPr id="4" name="Text 2"/>
          <p:cNvSpPr/>
          <p:nvPr/>
        </p:nvSpPr>
        <p:spPr>
          <a:xfrm>
            <a:off x="939522" y="2708672"/>
            <a:ext cx="12751356" cy="429578"/>
          </a:xfrm>
          <a:prstGeom prst="rect">
            <a:avLst/>
          </a:prstGeom>
          <a:noFill/>
          <a:ln/>
        </p:spPr>
        <p:txBody>
          <a:bodyPr wrap="non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Elle se concentre sur la manière dont une maladie apparait, évolue et affecte les tissus au niveau cellulaire.</a:t>
            </a:r>
            <a:endParaRPr lang="en-US" sz="2100" dirty="0"/>
          </a:p>
        </p:txBody>
      </p:sp>
      <p:sp>
        <p:nvSpPr>
          <p:cNvPr id="5" name="Text 3"/>
          <p:cNvSpPr/>
          <p:nvPr/>
        </p:nvSpPr>
        <p:spPr>
          <a:xfrm>
            <a:off x="939522" y="3440192"/>
            <a:ext cx="12751356" cy="429578"/>
          </a:xfrm>
          <a:prstGeom prst="rect">
            <a:avLst/>
          </a:prstGeom>
          <a:noFill/>
          <a:ln/>
        </p:spPr>
        <p:txBody>
          <a:bodyPr wrap="non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C’est une approche dynamique qui cherche à comprendre l’origine et l’évolution d’une pathologie.</a:t>
            </a:r>
            <a:endParaRPr lang="en-US" sz="2100" dirty="0"/>
          </a:p>
        </p:txBody>
      </p:sp>
      <p:sp>
        <p:nvSpPr>
          <p:cNvPr id="6" name="Text 4"/>
          <p:cNvSpPr/>
          <p:nvPr/>
        </p:nvSpPr>
        <p:spPr>
          <a:xfrm>
            <a:off x="939522" y="4171712"/>
            <a:ext cx="12751356" cy="429578"/>
          </a:xfrm>
          <a:prstGeom prst="rect">
            <a:avLst/>
          </a:prstGeom>
          <a:noFill/>
          <a:ln/>
        </p:spPr>
        <p:txBody>
          <a:bodyPr wrap="none" lIns="0" tIns="0" rIns="0" bIns="0" rtlCol="0" anchor="t"/>
          <a:lstStyle/>
          <a:p>
            <a:pPr marL="0" indent="0">
              <a:lnSpc>
                <a:spcPts val="3350"/>
              </a:lnSpc>
              <a:buNone/>
            </a:pPr>
            <a:r>
              <a:rPr lang="en-US" sz="2100" b="1" dirty="0">
                <a:solidFill>
                  <a:srgbClr val="F44444"/>
                </a:solidFill>
                <a:latin typeface="Heebo Light" pitchFamily="34" charset="0"/>
                <a:ea typeface="Heebo Light" pitchFamily="34" charset="-122"/>
                <a:cs typeface="Heebo Light" pitchFamily="34" charset="-120"/>
              </a:rPr>
              <a:t>Histopathologie </a:t>
            </a:r>
            <a:endParaRPr lang="en-US" sz="2100" dirty="0"/>
          </a:p>
        </p:txBody>
      </p:sp>
      <p:sp>
        <p:nvSpPr>
          <p:cNvPr id="7" name="Text 5"/>
          <p:cNvSpPr/>
          <p:nvPr/>
        </p:nvSpPr>
        <p:spPr>
          <a:xfrm>
            <a:off x="939522" y="4903232"/>
            <a:ext cx="12751356" cy="429578"/>
          </a:xfrm>
          <a:prstGeom prst="rect">
            <a:avLst/>
          </a:prstGeom>
          <a:noFill/>
          <a:ln/>
        </p:spPr>
        <p:txBody>
          <a:bodyPr wrap="non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C’est l’étude histologique des altérations morphologiques des tissus dans le cadre des maladies.</a:t>
            </a:r>
            <a:endParaRPr lang="en-US" sz="2100" dirty="0"/>
          </a:p>
        </p:txBody>
      </p:sp>
      <p:sp>
        <p:nvSpPr>
          <p:cNvPr id="8" name="Text 6"/>
          <p:cNvSpPr/>
          <p:nvPr/>
        </p:nvSpPr>
        <p:spPr>
          <a:xfrm>
            <a:off x="939522" y="5634752"/>
            <a:ext cx="12751356" cy="859155"/>
          </a:xfrm>
          <a:prstGeom prst="rect">
            <a:avLst/>
          </a:prstGeom>
          <a:noFill/>
          <a:ln/>
        </p:spPr>
        <p:txBody>
          <a:bodyPr wrap="squar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Elle se concentre sur l’examen des tissus prélevé lors de biopsies ou d autopsies pour diagnostiquer une maladie en observant les changements dans la structure cellulaire et tissulaire.</a:t>
            </a:r>
            <a:endParaRPr lang="en-US" sz="2100" dirty="0"/>
          </a:p>
        </p:txBody>
      </p:sp>
      <p:sp>
        <p:nvSpPr>
          <p:cNvPr id="9" name="Text 7"/>
          <p:cNvSpPr/>
          <p:nvPr/>
        </p:nvSpPr>
        <p:spPr>
          <a:xfrm>
            <a:off x="939522" y="6795849"/>
            <a:ext cx="12751356" cy="429578"/>
          </a:xfrm>
          <a:prstGeom prst="rect">
            <a:avLst/>
          </a:prstGeom>
          <a:noFill/>
          <a:ln/>
        </p:spPr>
        <p:txBody>
          <a:bodyPr wrap="none" lIns="0" tIns="0" rIns="0" bIns="0" rtlCol="0" anchor="t"/>
          <a:lstStyle/>
          <a:p>
            <a:pPr marL="0" indent="0">
              <a:lnSpc>
                <a:spcPts val="3350"/>
              </a:lnSpc>
              <a:buNone/>
            </a:pPr>
            <a:r>
              <a:rPr lang="en-US" sz="2100" dirty="0">
                <a:solidFill>
                  <a:srgbClr val="DCD7E5"/>
                </a:solidFill>
                <a:latin typeface="Heebo Light" pitchFamily="34" charset="0"/>
                <a:ea typeface="Heebo Light" pitchFamily="34" charset="-122"/>
                <a:cs typeface="Heebo Light" pitchFamily="34" charset="-120"/>
              </a:rPr>
              <a:t>C’est une approche diagnostique.</a:t>
            </a:r>
            <a:endParaRPr lang="en-US" sz="2100" dirty="0"/>
          </a:p>
        </p:txBody>
      </p:sp>
      <p:sp>
        <p:nvSpPr>
          <p:cNvPr id="14" name="ZoneTexte 13">
            <a:extLst>
              <a:ext uri="{FF2B5EF4-FFF2-40B4-BE49-F238E27FC236}">
                <a16:creationId xmlns:a16="http://schemas.microsoft.com/office/drawing/2014/main" id="{D2B2E084-E701-BA3E-3902-04EBAF393887}"/>
              </a:ext>
            </a:extLst>
          </p:cNvPr>
          <p:cNvSpPr txBox="1"/>
          <p:nvPr/>
        </p:nvSpPr>
        <p:spPr>
          <a:xfrm>
            <a:off x="3807229" y="107953"/>
            <a:ext cx="7315200" cy="1633589"/>
          </a:xfrm>
          <a:prstGeom prst="rect">
            <a:avLst/>
          </a:prstGeom>
          <a:noFill/>
        </p:spPr>
        <p:txBody>
          <a:bodyPr wrap="square">
            <a:spAutoFit/>
          </a:bodyPr>
          <a:lstStyle/>
          <a:p>
            <a:pPr marL="0" indent="0" algn="ctr">
              <a:lnSpc>
                <a:spcPts val="6600"/>
              </a:lnSpc>
              <a:buNone/>
            </a:pPr>
            <a:r>
              <a:rPr lang="en-US" sz="1800" b="1" dirty="0" err="1">
                <a:solidFill>
                  <a:srgbClr val="F2F0F4"/>
                </a:solidFill>
                <a:latin typeface="Montserrat" pitchFamily="34" charset="0"/>
                <a:ea typeface="Montserrat" pitchFamily="34" charset="-122"/>
                <a:cs typeface="Montserrat" pitchFamily="34" charset="-120"/>
              </a:rPr>
              <a:t>Généralités</a:t>
            </a:r>
            <a:r>
              <a:rPr lang="en-US" sz="1800" b="1" dirty="0">
                <a:solidFill>
                  <a:srgbClr val="F2F0F4"/>
                </a:solidFill>
                <a:latin typeface="Montserrat" pitchFamily="34" charset="0"/>
                <a:ea typeface="Montserrat" pitchFamily="34" charset="-122"/>
                <a:cs typeface="Montserrat" pitchFamily="34" charset="-120"/>
              </a:rPr>
              <a:t> sur </a:t>
            </a:r>
            <a:r>
              <a:rPr lang="en-US" sz="1800" b="1" dirty="0" err="1">
                <a:solidFill>
                  <a:srgbClr val="F2F0F4"/>
                </a:solidFill>
                <a:latin typeface="Montserrat" pitchFamily="34" charset="0"/>
                <a:ea typeface="Montserrat" pitchFamily="34" charset="-122"/>
                <a:cs typeface="Montserrat" pitchFamily="34" charset="-120"/>
              </a:rPr>
              <a:t>l’inflammation</a:t>
            </a:r>
            <a:endParaRPr lang="en-US" sz="1800" b="1" dirty="0">
              <a:solidFill>
                <a:srgbClr val="F2F0F4"/>
              </a:solidFill>
              <a:latin typeface="Montserrat" pitchFamily="34" charset="0"/>
              <a:ea typeface="Montserrat" pitchFamily="34" charset="-122"/>
              <a:cs typeface="Montserrat" pitchFamily="34" charset="-120"/>
            </a:endParaRPr>
          </a:p>
          <a:p>
            <a:pPr marL="0" indent="0" algn="ctr">
              <a:lnSpc>
                <a:spcPts val="6600"/>
              </a:lnSpc>
              <a:buNone/>
            </a:pPr>
            <a:r>
              <a:rPr lang="en-US" sz="1800" b="1" dirty="0">
                <a:solidFill>
                  <a:srgbClr val="F2F0F4"/>
                </a:solidFill>
                <a:latin typeface="Montserrat" pitchFamily="34" charset="0"/>
                <a:ea typeface="Montserrat" pitchFamily="34" charset="-122"/>
                <a:cs typeface="Montserrat" pitchFamily="34" charset="-120"/>
              </a:rPr>
              <a:t>  </a:t>
            </a:r>
            <a:r>
              <a:rPr lang="en-US" sz="1800" b="1" dirty="0" err="1">
                <a:solidFill>
                  <a:srgbClr val="F2F0F4"/>
                </a:solidFill>
                <a:latin typeface="Montserrat" pitchFamily="34" charset="0"/>
                <a:ea typeface="Montserrat" pitchFamily="34" charset="-122"/>
                <a:cs typeface="Montserrat" pitchFamily="34" charset="-120"/>
              </a:rPr>
              <a:t>Définitions</a:t>
            </a:r>
            <a:r>
              <a:rPr lang="en-US" sz="1800" b="1" dirty="0">
                <a:solidFill>
                  <a:srgbClr val="F2F0F4"/>
                </a:solidFill>
                <a:latin typeface="Montserrat" pitchFamily="34" charset="0"/>
                <a:ea typeface="Montserrat" pitchFamily="34" charset="-122"/>
                <a:cs typeface="Montserrat" pitchFamily="34" charset="-120"/>
              </a:rPr>
              <a:t> </a:t>
            </a: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50A0A2E1-EA14-D642-6E00-86972F7717FF}"/>
              </a:ext>
            </a:extLst>
          </p:cNvPr>
          <p:cNvSpPr txBox="1"/>
          <p:nvPr/>
        </p:nvSpPr>
        <p:spPr>
          <a:xfrm>
            <a:off x="2463457" y="190649"/>
            <a:ext cx="10374284" cy="923330"/>
          </a:xfrm>
          <a:prstGeom prst="rect">
            <a:avLst/>
          </a:prstGeom>
          <a:noFill/>
        </p:spPr>
        <p:txBody>
          <a:bodyPr wrap="square">
            <a:spAutoFit/>
          </a:bodyPr>
          <a:lstStyle/>
          <a:p>
            <a:r>
              <a:rPr lang="fr-FR" sz="3600" b="1" dirty="0">
                <a:solidFill>
                  <a:srgbClr val="C00000"/>
                </a:solidFill>
              </a:rPr>
              <a:t>Phénomènes essentiels du processus inflammatoire</a:t>
            </a:r>
          </a:p>
          <a:p>
            <a:r>
              <a:rPr lang="fr-FR" sz="1800" b="1" dirty="0">
                <a:solidFill>
                  <a:schemeClr val="bg1"/>
                </a:solidFill>
              </a:rPr>
              <a:t>    </a:t>
            </a:r>
          </a:p>
        </p:txBody>
      </p:sp>
      <p:sp>
        <p:nvSpPr>
          <p:cNvPr id="6" name="ZoneTexte 5">
            <a:extLst>
              <a:ext uri="{FF2B5EF4-FFF2-40B4-BE49-F238E27FC236}">
                <a16:creationId xmlns:a16="http://schemas.microsoft.com/office/drawing/2014/main" id="{FC292F87-3D90-1BF4-AAFF-93AE801281A5}"/>
              </a:ext>
            </a:extLst>
          </p:cNvPr>
          <p:cNvSpPr txBox="1"/>
          <p:nvPr/>
        </p:nvSpPr>
        <p:spPr>
          <a:xfrm>
            <a:off x="565266" y="498343"/>
            <a:ext cx="13307318" cy="4955011"/>
          </a:xfrm>
          <a:prstGeom prst="rect">
            <a:avLst/>
          </a:prstGeom>
          <a:noFill/>
        </p:spPr>
        <p:txBody>
          <a:bodyPr wrap="square">
            <a:spAutoFit/>
          </a:bodyPr>
          <a:lstStyle/>
          <a:p>
            <a:pPr marL="285750">
              <a:lnSpc>
                <a:spcPct val="107000"/>
              </a:lnSpc>
              <a:spcAft>
                <a:spcPts val="800"/>
              </a:spcAft>
            </a:pP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2000" b="1" kern="0" dirty="0">
                <a:solidFill>
                  <a:srgbClr val="FF0000"/>
                </a:solidFill>
                <a:effectLst/>
                <a:latin typeface="Calibri" panose="020F0502020204030204" pitchFamily="34" charset="0"/>
                <a:ea typeface="Calibri" panose="020F0502020204030204" pitchFamily="34" charset="0"/>
                <a:cs typeface="Calibri" panose="020F0502020204030204" pitchFamily="34" charset="0"/>
              </a:rPr>
              <a:t> </a:t>
            </a: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L’inflammation peut évoluer selon un mode</a:t>
            </a:r>
            <a:r>
              <a:rPr lang="fr-FR" sz="18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 aigu </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ou un mode </a:t>
            </a:r>
            <a:r>
              <a:rPr lang="fr-FR" sz="18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chronique. </a:t>
            </a:r>
          </a:p>
          <a:p>
            <a:pPr>
              <a:lnSpc>
                <a:spcPct val="107000"/>
              </a:lnSpc>
              <a:spcAft>
                <a:spcPts val="800"/>
              </a:spcAft>
            </a:pPr>
            <a:r>
              <a:rPr lang="fr-FR" b="1" kern="0" dirty="0">
                <a:solidFill>
                  <a:schemeClr val="bg1"/>
                </a:solidFill>
                <a:latin typeface="Calibri" panose="020F0502020204030204" pitchFamily="34" charset="0"/>
                <a:ea typeface="Calibri" panose="020F0502020204030204" pitchFamily="34" charset="0"/>
                <a:cs typeface="Arial" panose="020B0604020202020204" pitchFamily="34" charset="0"/>
              </a:rPr>
              <a:t>L</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a réaction inflammatoire aigue </a:t>
            </a:r>
            <a:r>
              <a:rPr lang="fr-FR" b="1" kern="0" dirty="0">
                <a:solidFill>
                  <a:schemeClr val="bg1"/>
                </a:solidFill>
                <a:latin typeface="Calibri" panose="020F0502020204030204" pitchFamily="34" charset="0"/>
                <a:ea typeface="Calibri" panose="020F0502020204030204" pitchFamily="34" charset="0"/>
                <a:cs typeface="Arial" panose="020B0604020202020204" pitchFamily="34" charset="0"/>
              </a:rPr>
              <a:t>est </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la première ligne de défense tissulaire intervenant après une irritation ou une agression, tandis que la réaction inflammatoire chronique peut-être considérée comme la deuxième ligne de défense.</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ctr">
              <a:lnSpc>
                <a:spcPct val="107000"/>
              </a:lnSpc>
              <a:spcAft>
                <a:spcPts val="800"/>
              </a:spcAf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fr-FR" sz="28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Inflammation aiguë </a:t>
            </a:r>
            <a:endParaRPr lang="fr-FR" sz="28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marL="727710">
              <a:lnSpc>
                <a:spcPct val="115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-apparait au sein du tissu conjonctif suite à une agression de nature microbienne, chimique, thermique ou mécanique, </a:t>
            </a:r>
          </a:p>
          <a:p>
            <a:pPr>
              <a:lnSpc>
                <a:spcPct val="115000"/>
              </a:lnSpc>
              <a:spcAft>
                <a:spcPts val="800"/>
              </a:spcAft>
            </a:pPr>
            <a:r>
              <a:rPr lang="fr-FR" b="1" kern="0" dirty="0">
                <a:solidFill>
                  <a:schemeClr val="bg1"/>
                </a:solidFill>
                <a:latin typeface="Calibri" panose="020F0502020204030204" pitchFamily="34" charset="0"/>
                <a:ea typeface="Calibri" panose="020F0502020204030204" pitchFamily="34" charset="0"/>
                <a:cs typeface="Arial" panose="020B0604020202020204" pitchFamily="34" charset="0"/>
              </a:rPr>
              <a:t>-</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évoluant selon un mode aigu ou précoce de courte durée.</a:t>
            </a:r>
            <a:endParaRPr lang="fr-FR" sz="16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-caractérisée par l’apparition des modifications vasculaires et cellulaires qui aboutissent à une détérioration passagère ou permanente des constituants tissulaire normaux (cellules, fibres et matrice) </a:t>
            </a:r>
            <a:r>
              <a:rPr lang="fr-FR"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fr-FR" sz="18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ceci a pour conséquence une altération ou une perte de la fonction du tissu affecté ; cependant ,la réaction inflammatoire locale devrait être considérée comme une réaction bénéfique dans le sens où elle isole la substance pathogène ,protégeant ainsi des parties plus éloignées du corps</a:t>
            </a:r>
            <a:endParaRPr lang="fr-FR" b="1"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7C105BE9-00D1-30AD-4CC6-5B58E20B9EDF}"/>
              </a:ext>
            </a:extLst>
          </p:cNvPr>
          <p:cNvSpPr txBox="1"/>
          <p:nvPr/>
        </p:nvSpPr>
        <p:spPr>
          <a:xfrm>
            <a:off x="3017519" y="419162"/>
            <a:ext cx="7996844" cy="595932"/>
          </a:xfrm>
          <a:prstGeom prst="rect">
            <a:avLst/>
          </a:prstGeom>
          <a:noFill/>
        </p:spPr>
        <p:txBody>
          <a:bodyPr wrap="square">
            <a:spAutoFit/>
          </a:bodyPr>
          <a:lstStyle/>
          <a:p>
            <a:pPr algn="ctr">
              <a:lnSpc>
                <a:spcPct val="107000"/>
              </a:lnSpc>
              <a:spcAft>
                <a:spcPts val="800"/>
              </a:spcAft>
            </a:pPr>
            <a:r>
              <a:rPr lang="fr-FR" sz="12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fr-FR" sz="32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Inflammation aiguë </a:t>
            </a:r>
            <a:endParaRPr lang="fr-FR" sz="32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4" name="ZoneTexte 3">
            <a:extLst>
              <a:ext uri="{FF2B5EF4-FFF2-40B4-BE49-F238E27FC236}">
                <a16:creationId xmlns:a16="http://schemas.microsoft.com/office/drawing/2014/main" id="{F78F86E3-9F92-4F27-828A-C5EE3AF7D149}"/>
              </a:ext>
            </a:extLst>
          </p:cNvPr>
          <p:cNvSpPr txBox="1"/>
          <p:nvPr/>
        </p:nvSpPr>
        <p:spPr>
          <a:xfrm>
            <a:off x="199505" y="998468"/>
            <a:ext cx="6483928" cy="6877524"/>
          </a:xfrm>
          <a:prstGeom prst="rect">
            <a:avLst/>
          </a:prstGeom>
          <a:noFill/>
        </p:spPr>
        <p:txBody>
          <a:bodyPr wrap="square" rtlCol="0">
            <a:spAutoFit/>
          </a:bodyPr>
          <a:lstStyle/>
          <a:p>
            <a:pPr marL="342900" lvl="0" indent="-342900" rtl="0">
              <a:lnSpc>
                <a:spcPct val="115000"/>
              </a:lnSpc>
              <a:spcAft>
                <a:spcPts val="800"/>
              </a:spcAft>
              <a:buFont typeface="Wingdings" panose="05000000000000000000" pitchFamily="2" charset="2"/>
              <a:buChar char=""/>
            </a:pPr>
            <a:r>
              <a:rPr lang="fr-FR" sz="2400" b="1" kern="0" dirty="0">
                <a:solidFill>
                  <a:srgbClr val="FFC000"/>
                </a:solidFill>
                <a:effectLst/>
                <a:latin typeface="Calibri" panose="020F0502020204030204" pitchFamily="34" charset="0"/>
                <a:ea typeface="Calibri" panose="020F0502020204030204" pitchFamily="34" charset="0"/>
                <a:cs typeface="Arial" panose="020B0604020202020204" pitchFamily="34" charset="0"/>
              </a:rPr>
              <a:t>Réaction vasculaire </a:t>
            </a:r>
            <a:endParaRPr lang="fr-FR" sz="2400" b="1"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400" b="1" kern="0" dirty="0">
                <a:solidFill>
                  <a:schemeClr val="bg1"/>
                </a:solidFill>
                <a:latin typeface="Calibri" panose="020F0502020204030204" pitchFamily="34" charset="0"/>
                <a:ea typeface="Calibri" panose="020F0502020204030204" pitchFamily="34" charset="0"/>
                <a:cs typeface="Arial" panose="020B0604020202020204" pitchFamily="34" charset="0"/>
              </a:rPr>
              <a:t>-</a:t>
            </a: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se développe rapidement après l’agression, </a:t>
            </a: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-but est d’approvisionner la zone endommagée en protéines plasmatiques et en fluide nécessaire à l’isolement rapide de l’irritant et du tissu endommagé. </a:t>
            </a:r>
          </a:p>
          <a:p>
            <a:pPr>
              <a:lnSpc>
                <a:spcPct val="115000"/>
              </a:lnSpc>
              <a:spcAft>
                <a:spcPts val="800"/>
              </a:spcAft>
            </a:pPr>
            <a:endPar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Elle est caractérisée par :</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800"/>
              </a:spcAft>
              <a:buFont typeface="Calibri" panose="020F0502020204030204" pitchFamily="34" charset="0"/>
              <a:buChar char="-"/>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une dilatation vasculaire,(</a:t>
            </a:r>
            <a:r>
              <a:rPr lang="fr-FR" sz="20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 Vasodilatation)</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342900" lvl="0" indent="-342900">
              <a:lnSpc>
                <a:spcPct val="115000"/>
              </a:lnSpc>
              <a:spcAft>
                <a:spcPts val="800"/>
              </a:spcAft>
              <a:buFont typeface="Calibri" panose="020F0502020204030204" pitchFamily="34" charset="0"/>
              <a:buChar char="-"/>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une diminution de la vitesse du flux sanguin dans la partie altéré du tissu ;</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marL="228600">
              <a:lnSpc>
                <a:spcPct val="115000"/>
              </a:lnSpc>
              <a:spcAft>
                <a:spcPts val="800"/>
              </a:spcAft>
            </a:pPr>
            <a:r>
              <a:rPr lang="fr-FR" sz="20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par des médiateurs de l’inflammation, principalement les histamines et sérotonines qui sont libérés par les mastocytes après exposition du tissu à un irritant., les prostaglandines et les kinines peuvent augmenter la perméabilité vasculaire.</a:t>
            </a: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5" name="ZoneTexte 4">
            <a:extLst>
              <a:ext uri="{FF2B5EF4-FFF2-40B4-BE49-F238E27FC236}">
                <a16:creationId xmlns:a16="http://schemas.microsoft.com/office/drawing/2014/main" id="{9DDCF62D-83FD-67C9-4CB0-71E328360C1A}"/>
              </a:ext>
            </a:extLst>
          </p:cNvPr>
          <p:cNvSpPr txBox="1"/>
          <p:nvPr/>
        </p:nvSpPr>
        <p:spPr>
          <a:xfrm>
            <a:off x="8429105" y="1015093"/>
            <a:ext cx="5602779" cy="6424003"/>
          </a:xfrm>
          <a:prstGeom prst="rect">
            <a:avLst/>
          </a:prstGeom>
          <a:noFill/>
        </p:spPr>
        <p:txBody>
          <a:bodyPr wrap="square" rtlCol="0">
            <a:spAutoFit/>
          </a:bodyPr>
          <a:lstStyle/>
          <a:p>
            <a:pPr marL="342900" lvl="0" indent="-342900" rtl="0">
              <a:lnSpc>
                <a:spcPct val="115000"/>
              </a:lnSpc>
              <a:spcAft>
                <a:spcPts val="800"/>
              </a:spcAft>
              <a:buFont typeface="Wingdings" panose="05000000000000000000" pitchFamily="2" charset="2"/>
              <a:buChar char=""/>
            </a:pPr>
            <a:r>
              <a:rPr lang="fr-FR" sz="2400" b="1" kern="0" dirty="0">
                <a:solidFill>
                  <a:srgbClr val="FFC000"/>
                </a:solidFill>
                <a:effectLst/>
                <a:latin typeface="Calibri" panose="020F0502020204030204" pitchFamily="34" charset="0"/>
                <a:ea typeface="Calibri" panose="020F0502020204030204" pitchFamily="34" charset="0"/>
                <a:cs typeface="Arial" panose="020B0604020202020204" pitchFamily="34" charset="0"/>
              </a:rPr>
              <a:t>Réaction cellulaire </a:t>
            </a:r>
            <a:endParaRPr lang="fr-FR" sz="2400" b="1"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La réaction inflammatoire provoque la fuite des leucocytes </a:t>
            </a: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(globules blancs), protéines plasmatiques</a:t>
            </a: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granulocytes neutrophiles et monocytes, hors du système vasculaire et leur pénétration dans le tissu conjonctif. </a:t>
            </a:r>
          </a:p>
          <a:p>
            <a:pPr>
              <a:lnSpc>
                <a:spcPct val="115000"/>
              </a:lnSpc>
              <a:spcAft>
                <a:spcPts val="800"/>
              </a:spcAft>
            </a:pP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Ce phénomène de diapédèse est provoqué et entretenu par des substances chimiotactiques. </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nSpc>
                <a:spcPct val="115000"/>
              </a:lnSpc>
              <a:spcAft>
                <a:spcPts val="800"/>
              </a:spcAft>
            </a:pPr>
            <a:r>
              <a:rPr lang="fr-FR" sz="24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Chimiotactisme ; : les médiateurs chimiques attirent les cellules immunitaires vers le site de l'agression)</a:t>
            </a:r>
            <a:endPar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00662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ADA55D43-D532-5AE9-5420-CC8C9AB0DE56}"/>
              </a:ext>
            </a:extLst>
          </p:cNvPr>
          <p:cNvSpPr txBox="1"/>
          <p:nvPr/>
        </p:nvSpPr>
        <p:spPr>
          <a:xfrm>
            <a:off x="3017519" y="252289"/>
            <a:ext cx="7996844" cy="1723229"/>
          </a:xfrm>
          <a:prstGeom prst="rect">
            <a:avLst/>
          </a:prstGeom>
          <a:noFill/>
        </p:spPr>
        <p:txBody>
          <a:bodyPr wrap="square">
            <a:spAutoFit/>
          </a:bodyPr>
          <a:lstStyle/>
          <a:p>
            <a:pPr algn="ctr">
              <a:lnSpc>
                <a:spcPct val="107000"/>
              </a:lnSpc>
              <a:spcAft>
                <a:spcPts val="800"/>
              </a:spcAft>
            </a:pPr>
            <a:r>
              <a:rPr lang="fr-FR" sz="1200" b="1" kern="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fr-FR" sz="32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Inflammation aiguë</a:t>
            </a:r>
            <a:endParaRPr lang="fr-FR" sz="3200" b="1" kern="0" dirty="0">
              <a:solidFill>
                <a:srgbClr val="FF0000"/>
              </a:solidFill>
              <a:latin typeface="Calibri" panose="020F0502020204030204" pitchFamily="34" charset="0"/>
              <a:ea typeface="Calibri" panose="020F0502020204030204" pitchFamily="34" charset="0"/>
              <a:cs typeface="Arial" panose="020B0604020202020204" pitchFamily="34" charset="0"/>
            </a:endParaRPr>
          </a:p>
          <a:p>
            <a:pPr algn="ctr">
              <a:lnSpc>
                <a:spcPct val="107000"/>
              </a:lnSpc>
              <a:spcAft>
                <a:spcPts val="800"/>
              </a:spcAft>
            </a:pPr>
            <a:r>
              <a:rPr lang="fr-FR" sz="2400" b="1" kern="0" dirty="0">
                <a:solidFill>
                  <a:srgbClr val="FFC000"/>
                </a:solidFill>
                <a:effectLst/>
                <a:latin typeface="Calibri" panose="020F0502020204030204" pitchFamily="34" charset="0"/>
                <a:ea typeface="Calibri" panose="020F0502020204030204" pitchFamily="34" charset="0"/>
                <a:cs typeface="Arial" panose="020B0604020202020204" pitchFamily="34" charset="0"/>
              </a:rPr>
              <a:t>Réaction cellulaire </a:t>
            </a:r>
            <a:endParaRPr lang="fr-FR" sz="2400" b="1"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endParaRPr>
          </a:p>
          <a:p>
            <a:pPr algn="ctr">
              <a:lnSpc>
                <a:spcPct val="107000"/>
              </a:lnSpc>
              <a:spcAft>
                <a:spcPts val="800"/>
              </a:spcAft>
            </a:pPr>
            <a:r>
              <a:rPr lang="fr-FR" sz="3200" b="1" kern="0" dirty="0">
                <a:solidFill>
                  <a:srgbClr val="FF0000"/>
                </a:solidFill>
                <a:effectLst/>
                <a:latin typeface="Calibri" panose="020F0502020204030204" pitchFamily="34" charset="0"/>
                <a:ea typeface="Calibri" panose="020F0502020204030204" pitchFamily="34" charset="0"/>
                <a:cs typeface="Arial" panose="020B0604020202020204" pitchFamily="34" charset="0"/>
              </a:rPr>
              <a:t> </a:t>
            </a:r>
            <a:endParaRPr lang="fr-FR" sz="32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3" name="ZoneTexte 2">
            <a:extLst>
              <a:ext uri="{FF2B5EF4-FFF2-40B4-BE49-F238E27FC236}">
                <a16:creationId xmlns:a16="http://schemas.microsoft.com/office/drawing/2014/main" id="{E3B7607B-9401-47B9-43F6-725D1A978F2C}"/>
              </a:ext>
            </a:extLst>
          </p:cNvPr>
          <p:cNvSpPr txBox="1"/>
          <p:nvPr/>
        </p:nvSpPr>
        <p:spPr>
          <a:xfrm>
            <a:off x="432261" y="1113904"/>
            <a:ext cx="13682750" cy="7320915"/>
          </a:xfrm>
          <a:prstGeom prst="rect">
            <a:avLst/>
          </a:prstGeom>
          <a:noFill/>
        </p:spPr>
        <p:txBody>
          <a:bodyPr wrap="square" rtlCol="0">
            <a:spAutoFit/>
          </a:bodyPr>
          <a:lstStyle/>
          <a:p>
            <a:pPr>
              <a:lnSpc>
                <a:spcPct val="107000"/>
              </a:lnSpc>
              <a:spcAft>
                <a:spcPts val="800"/>
              </a:spcAft>
            </a:pP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Les </a:t>
            </a:r>
            <a:r>
              <a:rPr lang="fr-FR" sz="2400" b="1" kern="100" dirty="0">
                <a:solidFill>
                  <a:srgbClr val="FFC000"/>
                </a:solidFill>
                <a:effectLst/>
                <a:latin typeface="Calibri" panose="020F0502020204030204" pitchFamily="34" charset="0"/>
                <a:ea typeface="Calibri" panose="020F0502020204030204" pitchFamily="34" charset="0"/>
                <a:cs typeface="Arial" panose="020B0604020202020204" pitchFamily="34" charset="0"/>
              </a:rPr>
              <a:t>granulocytes neutrophiles </a:t>
            </a: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sont responsables de la phagocytose</a:t>
            </a:r>
          </a:p>
          <a:p>
            <a:pPr>
              <a:lnSpc>
                <a:spcPct val="107000"/>
              </a:lnSpc>
              <a:spcAft>
                <a:spcPts val="800"/>
              </a:spcAft>
            </a:pP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fr-FR" sz="2400" b="1" kern="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(processus par lequel les macrophages et les neutrophiles ingèrent et détruisent les agents pathogènes</a:t>
            </a: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a:lnSpc>
                <a:spcPct val="107000"/>
              </a:lnSpc>
              <a:spcAft>
                <a:spcPts val="800"/>
              </a:spcAft>
            </a:pP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de particules étrangères, de substances nuisibles, de micro-organismes, ils contiennent dans leur cytoplasme de nombreux granules (lysosomes) qui renferment des enzymes et des substances antibactériennes ainsi que des médiateurs de l’inflammation. </a:t>
            </a:r>
          </a:p>
          <a:p>
            <a:pPr>
              <a:lnSpc>
                <a:spcPct val="107000"/>
              </a:lnSpc>
              <a:spcAft>
                <a:spcPts val="800"/>
              </a:spcAft>
            </a:pP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p>
          <a:p>
            <a:pPr>
              <a:lnSpc>
                <a:spcPct val="107000"/>
              </a:lnSpc>
              <a:spcAft>
                <a:spcPts val="800"/>
              </a:spcAft>
            </a:pP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Lorsqu’un grand nombre de polynucléaires neutrophiles s’entassent, une telle libération peut aboutir à une lésion tissulaire</a:t>
            </a:r>
          </a:p>
          <a:p>
            <a:pPr>
              <a:lnSpc>
                <a:spcPct val="107000"/>
              </a:lnSpc>
              <a:spcAft>
                <a:spcPts val="800"/>
              </a:spcAft>
            </a:pP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(les enzymes lysosomiaux libérés par les neutrophiles au cours de la phagocytose peuvent provoquer une importante destruction tissulaire );</a:t>
            </a:r>
          </a:p>
          <a:p>
            <a:pPr>
              <a:lnSpc>
                <a:spcPct val="107000"/>
              </a:lnSpc>
              <a:spcAft>
                <a:spcPts val="800"/>
              </a:spcAft>
            </a:pP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par conséquent non seulement la phagocytose neutralise l’agent irritant au sein des tissus de l’hôte, mais le matériel lysosomial libéré peut également aggraver une destruction tissulaire. </a:t>
            </a:r>
          </a:p>
          <a:p>
            <a:pPr>
              <a:lnSpc>
                <a:spcPct val="107000"/>
              </a:lnSpc>
              <a:spcAft>
                <a:spcPts val="800"/>
              </a:spcAft>
            </a:pP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p>
          <a:p>
            <a:pPr>
              <a:lnSpc>
                <a:spcPct val="107000"/>
              </a:lnSpc>
              <a:spcAft>
                <a:spcPts val="800"/>
              </a:spcAft>
            </a:pP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Là où l’exsudation et la phagocytose sont efficaces (lorsque l’agent déclenchant la réponse inflammatoire a été éliminé ou partiellement inactivé), la cicatrisation débute rapidement. </a:t>
            </a:r>
          </a:p>
          <a:p>
            <a:pPr>
              <a:lnSpc>
                <a:spcPct val="107000"/>
              </a:lnSpc>
              <a:spcAft>
                <a:spcPts val="800"/>
              </a:spcAft>
            </a:pPr>
            <a:r>
              <a:rPr lang="fr-FR" sz="24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p>
        </p:txBody>
      </p:sp>
    </p:spTree>
    <p:extLst>
      <p:ext uri="{BB962C8B-B14F-4D97-AF65-F5344CB8AC3E}">
        <p14:creationId xmlns:p14="http://schemas.microsoft.com/office/powerpoint/2010/main" val="261876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C63FDF7F-1AE2-FD47-8382-1740140C47CD}"/>
              </a:ext>
            </a:extLst>
          </p:cNvPr>
          <p:cNvSpPr txBox="1"/>
          <p:nvPr/>
        </p:nvSpPr>
        <p:spPr>
          <a:xfrm>
            <a:off x="598516" y="518526"/>
            <a:ext cx="12967855" cy="6383351"/>
          </a:xfrm>
          <a:prstGeom prst="rect">
            <a:avLst/>
          </a:prstGeom>
          <a:noFill/>
        </p:spPr>
        <p:txBody>
          <a:bodyPr wrap="square">
            <a:spAutoFit/>
          </a:bodyPr>
          <a:lstStyle/>
          <a:p>
            <a:pPr algn="ctr">
              <a:lnSpc>
                <a:spcPct val="115000"/>
              </a:lnSpc>
              <a:spcAft>
                <a:spcPts val="800"/>
              </a:spcAft>
              <a:tabLst>
                <a:tab pos="1733550" algn="l"/>
              </a:tabLst>
            </a:pPr>
            <a:r>
              <a:rPr lang="fr-FR" sz="28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Inflammation chronique (ou réaction immunitaire) </a:t>
            </a:r>
            <a:endParaRPr lang="fr-FR" sz="2800"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tabLst>
                <a:tab pos="1733550" algn="l"/>
              </a:tabLst>
            </a:pPr>
            <a:r>
              <a:rPr lang="fr-FR" sz="2000" b="1" kern="100" dirty="0">
                <a:solidFill>
                  <a:srgbClr val="FF0000"/>
                </a:solidFill>
                <a:effectLst/>
                <a:latin typeface="Calibri" panose="020F0502020204030204" pitchFamily="34" charset="0"/>
                <a:ea typeface="Calibri" panose="020F0502020204030204" pitchFamily="34" charset="0"/>
                <a:cs typeface="Arial" panose="020B0604020202020204" pitchFamily="34" charset="0"/>
              </a:rPr>
              <a:t> </a:t>
            </a:r>
            <a:r>
              <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Lorsque la réaction inflammatoire locale est insuffisante pour éliminer le matériel infectieux (antigènes) ou s’il y a persistance de l'agent pathogène ou du stimulus irritatif, une réponse immunitaire peut être déclenchée.</a:t>
            </a:r>
          </a:p>
          <a:p>
            <a:pPr algn="just">
              <a:lnSpc>
                <a:spcPct val="107000"/>
              </a:lnSpc>
              <a:spcAft>
                <a:spcPts val="800"/>
              </a:spcAft>
              <a:tabLst>
                <a:tab pos="1733550" algn="l"/>
              </a:tabLst>
            </a:pPr>
            <a:r>
              <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p>
          <a:p>
            <a:pPr algn="just">
              <a:lnSpc>
                <a:spcPct val="107000"/>
              </a:lnSpc>
              <a:spcAft>
                <a:spcPts val="800"/>
              </a:spcAft>
              <a:tabLst>
                <a:tab pos="1733550" algn="l"/>
              </a:tabLst>
            </a:pPr>
            <a:r>
              <a:rPr lang="fr-FR" sz="2000" b="1" kern="100" dirty="0">
                <a:solidFill>
                  <a:schemeClr val="bg1"/>
                </a:solidFill>
                <a:latin typeface="Calibri" panose="020F0502020204030204" pitchFamily="34" charset="0"/>
                <a:ea typeface="Calibri" panose="020F0502020204030204" pitchFamily="34" charset="0"/>
                <a:cs typeface="Arial" panose="020B0604020202020204" pitchFamily="34" charset="0"/>
              </a:rPr>
              <a:t>-</a:t>
            </a:r>
            <a:r>
              <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but  est   d’identifier et lier l’agent nuisible (antigène) ainsi que d’activer les phagocytes.</a:t>
            </a:r>
          </a:p>
          <a:p>
            <a:pPr algn="just">
              <a:lnSpc>
                <a:spcPct val="107000"/>
              </a:lnSpc>
              <a:spcAft>
                <a:spcPts val="800"/>
              </a:spcAft>
              <a:tabLst>
                <a:tab pos="1733550" algn="l"/>
              </a:tabLst>
            </a:pPr>
            <a:endPar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tabLst>
                <a:tab pos="1733550" algn="l"/>
              </a:tabLst>
            </a:pPr>
            <a:r>
              <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Les réactions immunitaires ont deux fonctions majeures :</a:t>
            </a:r>
          </a:p>
          <a:p>
            <a:pPr>
              <a:lnSpc>
                <a:spcPct val="107000"/>
              </a:lnSpc>
              <a:spcAft>
                <a:spcPts val="800"/>
              </a:spcAft>
              <a:tabLst>
                <a:tab pos="1733550" algn="l"/>
              </a:tabLst>
            </a:pPr>
            <a:r>
              <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     la production d’anticorps (réaction humorale)</a:t>
            </a:r>
          </a:p>
          <a:p>
            <a:pPr algn="just">
              <a:lnSpc>
                <a:spcPct val="107000"/>
              </a:lnSpc>
              <a:spcAft>
                <a:spcPts val="800"/>
              </a:spcAft>
              <a:tabLst>
                <a:tab pos="1733550" algn="l"/>
              </a:tabLst>
            </a:pPr>
            <a:r>
              <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      la participation de certains lymphocytes (réaction à médiation cellulaire)</a:t>
            </a:r>
          </a:p>
          <a:p>
            <a:pPr algn="just">
              <a:lnSpc>
                <a:spcPct val="107000"/>
              </a:lnSpc>
              <a:spcAft>
                <a:spcPts val="800"/>
              </a:spcAft>
              <a:tabLst>
                <a:tab pos="1733550" algn="l"/>
              </a:tabLst>
            </a:pPr>
            <a:r>
              <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Dans la plupart des situations, les deux réactions surviennent simultanément, mais l’une ou l’autre          </a:t>
            </a:r>
          </a:p>
          <a:p>
            <a:pPr algn="just">
              <a:lnSpc>
                <a:spcPct val="107000"/>
              </a:lnSpc>
              <a:spcAft>
                <a:spcPts val="800"/>
              </a:spcAft>
              <a:tabLst>
                <a:tab pos="1733550" algn="l"/>
              </a:tabLst>
            </a:pPr>
            <a:r>
              <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peut prédominer selon le caractère de l’antigène auquel les tissus sont exposés. </a:t>
            </a:r>
          </a:p>
          <a:p>
            <a:pPr algn="just">
              <a:lnSpc>
                <a:spcPct val="107000"/>
              </a:lnSpc>
              <a:spcAft>
                <a:spcPts val="800"/>
              </a:spcAft>
              <a:tabLst>
                <a:tab pos="1733550" algn="l"/>
              </a:tabLst>
            </a:pPr>
            <a:r>
              <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p>
          <a:p>
            <a:pPr algn="just">
              <a:lnSpc>
                <a:spcPct val="107000"/>
              </a:lnSpc>
              <a:spcAft>
                <a:spcPts val="800"/>
              </a:spcAft>
              <a:tabLst>
                <a:tab pos="1733550" algn="l"/>
              </a:tabLst>
            </a:pPr>
            <a:r>
              <a:rPr lang="fr-FR" sz="2000" b="1"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En plus des  lymphocytes il y a une implication des macrophages, et fibroblastes, avec formation de tissu cicatriciel, fibrose, parfois même  formation de granulomes.</a:t>
            </a:r>
          </a:p>
          <a:p>
            <a:pPr algn="just">
              <a:lnSpc>
                <a:spcPct val="107000"/>
              </a:lnSpc>
              <a:spcAft>
                <a:spcPts val="800"/>
              </a:spcAft>
              <a:tabLst>
                <a:tab pos="1733550" algn="l"/>
              </a:tabLst>
            </a:pPr>
            <a:r>
              <a:rPr lang="fr-FR" sz="1800" kern="100" dirty="0">
                <a:effectLst/>
                <a:latin typeface="Calibri" panose="020F0502020204030204" pitchFamily="34" charset="0"/>
                <a:ea typeface="Calibri" panose="020F0502020204030204" pitchFamily="34" charset="0"/>
                <a:cs typeface="Arial" panose="020B0604020202020204" pitchFamily="34" charset="0"/>
              </a:rPr>
              <a:t> </a:t>
            </a:r>
            <a:endParaRPr lang="fr-FR" sz="16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275517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7474</TotalTime>
  <Words>3751</Words>
  <Application>Microsoft Office PowerPoint</Application>
  <PresentationFormat>Personnalisé</PresentationFormat>
  <Paragraphs>340</Paragraphs>
  <Slides>30</Slides>
  <Notes>6</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30</vt:i4>
      </vt:variant>
    </vt:vector>
  </HeadingPairs>
  <TitlesOfParts>
    <vt:vector size="40" baseType="lpstr">
      <vt:lpstr>Calibri</vt:lpstr>
      <vt:lpstr>RotisSansSerif</vt:lpstr>
      <vt:lpstr>Montserrat</vt:lpstr>
      <vt:lpstr>Wingdings</vt:lpstr>
      <vt:lpstr>Symbol</vt:lpstr>
      <vt:lpstr>Heebo Light</vt:lpstr>
      <vt:lpstr>Arial</vt:lpstr>
      <vt:lpstr>Courier New</vt:lpstr>
      <vt:lpstr>RotisSansSerif-ExtraBold</vt:lpstr>
      <vt:lpstr>Office Theme</vt:lpstr>
      <vt:lpstr>Présentation PowerPoint</vt:lpstr>
      <vt:lpstr>Plan</vt:lpstr>
      <vt:lpstr>Présentation PowerPoint</vt:lpstr>
      <vt:lpstr>Généralités sur l’inflammation  Définitions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Tarek Zeroual</cp:lastModifiedBy>
  <cp:revision>29</cp:revision>
  <dcterms:created xsi:type="dcterms:W3CDTF">2024-10-15T23:10:36Z</dcterms:created>
  <dcterms:modified xsi:type="dcterms:W3CDTF">2024-10-21T03:46:07Z</dcterms:modified>
</cp:coreProperties>
</file>